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handoutMasterIdLst>
    <p:handoutMasterId r:id="rId21"/>
  </p:handoutMasterIdLst>
  <p:sldIdLst>
    <p:sldId id="276" r:id="rId2"/>
    <p:sldId id="257" r:id="rId3"/>
    <p:sldId id="258" r:id="rId4"/>
    <p:sldId id="260" r:id="rId5"/>
    <p:sldId id="261" r:id="rId6"/>
    <p:sldId id="267" r:id="rId7"/>
    <p:sldId id="262" r:id="rId8"/>
    <p:sldId id="263" r:id="rId9"/>
    <p:sldId id="264" r:id="rId10"/>
    <p:sldId id="273" r:id="rId11"/>
    <p:sldId id="268" r:id="rId12"/>
    <p:sldId id="269" r:id="rId13"/>
    <p:sldId id="270" r:id="rId14"/>
    <p:sldId id="271" r:id="rId15"/>
    <p:sldId id="272" r:id="rId16"/>
    <p:sldId id="277" r:id="rId17"/>
    <p:sldId id="275" r:id="rId18"/>
    <p:sldId id="265" r:id="rId19"/>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33"/>
    <a:srgbClr val="004966"/>
    <a:srgbClr val="FF3300"/>
    <a:srgbClr val="C0D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57" autoAdjust="0"/>
  </p:normalViewPr>
  <p:slideViewPr>
    <p:cSldViewPr>
      <p:cViewPr varScale="1">
        <p:scale>
          <a:sx n="86" d="100"/>
          <a:sy n="86" d="100"/>
        </p:scale>
        <p:origin x="-14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AA5FF1DC-03FB-427D-B4DC-A860D0547E7D}" type="slidenum">
              <a:rPr lang="en-US"/>
              <a:pPr/>
              <a:t>‹#›</a:t>
            </a:fld>
            <a:endParaRPr lang="en-US"/>
          </a:p>
        </p:txBody>
      </p:sp>
    </p:spTree>
    <p:extLst>
      <p:ext uri="{BB962C8B-B14F-4D97-AF65-F5344CB8AC3E}">
        <p14:creationId xmlns:p14="http://schemas.microsoft.com/office/powerpoint/2010/main" val="35155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C9833BCB-FC13-47A6-BFF0-E89F12A85D97}" type="slidenum">
              <a:rPr lang="en-US"/>
              <a:pPr/>
              <a:t>‹#›</a:t>
            </a:fld>
            <a:endParaRPr lang="en-US"/>
          </a:p>
        </p:txBody>
      </p:sp>
    </p:spTree>
    <p:extLst>
      <p:ext uri="{BB962C8B-B14F-4D97-AF65-F5344CB8AC3E}">
        <p14:creationId xmlns:p14="http://schemas.microsoft.com/office/powerpoint/2010/main" val="19951354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video" Target="file:///C:\Documents%20and%20Settings\jnh\Desktop\DHISoftware2005\Snake3D.avi"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HD Parameter Editor</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290241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a:srcRect/>
          <a:stretch>
            <a:fillRect/>
          </a:stretch>
        </p:blipFill>
        <p:spPr bwMode="auto">
          <a:xfrm>
            <a:off x="3448248" y="1628800"/>
            <a:ext cx="5012184" cy="5038417"/>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da-DK" dirty="0">
                <a:solidFill>
                  <a:srgbClr val="FFFFFF"/>
                </a:solidFill>
              </a:rPr>
              <a:t>HD PARAMETER </a:t>
            </a:r>
            <a:r>
              <a:rPr lang="da-DK" dirty="0" smtClean="0">
                <a:solidFill>
                  <a:srgbClr val="FFFFFF"/>
                </a:solidFill>
              </a:rPr>
              <a:t>EDITOR</a:t>
            </a:r>
            <a:endParaRPr lang="en-GB" dirty="0"/>
          </a:p>
        </p:txBody>
      </p:sp>
      <p:sp>
        <p:nvSpPr>
          <p:cNvPr id="3" name="Content Placeholder 2"/>
          <p:cNvSpPr>
            <a:spLocks noGrp="1"/>
          </p:cNvSpPr>
          <p:nvPr>
            <p:ph sz="quarter" idx="13"/>
          </p:nvPr>
        </p:nvSpPr>
        <p:spPr/>
        <p:txBody>
          <a:bodyPr/>
          <a:lstStyle/>
          <a:p>
            <a:pPr marL="0" indent="0">
              <a:buNone/>
            </a:pPr>
            <a:r>
              <a:rPr lang="da-DK" dirty="0">
                <a:solidFill>
                  <a:srgbClr val="FFFFFF"/>
                </a:solidFill>
              </a:rPr>
              <a:t>Maps </a:t>
            </a:r>
            <a:r>
              <a:rPr lang="da-DK" dirty="0" smtClean="0">
                <a:solidFill>
                  <a:srgbClr val="FFFFFF"/>
                </a:solidFill>
              </a:rPr>
              <a:t>Tab </a:t>
            </a:r>
            <a:r>
              <a:rPr lang="da-DK" dirty="0">
                <a:solidFill>
                  <a:srgbClr val="FFFFFF"/>
                </a:solidFill>
              </a:rPr>
              <a:t>- </a:t>
            </a:r>
            <a:r>
              <a:rPr lang="en-US" dirty="0">
                <a:solidFill>
                  <a:srgbClr val="FFFFFF"/>
                </a:solidFill>
              </a:rPr>
              <a:t>Flood Mapping from 1-D Model</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9388" y="620713"/>
            <a:ext cx="6769100" cy="990600"/>
          </a:xfrm>
          <a:prstGeom prst="rect">
            <a:avLst/>
          </a:prstGeom>
          <a:noFill/>
          <a:ln w="9525">
            <a:noFill/>
            <a:miter lim="800000"/>
            <a:headEnd/>
            <a:tailEnd/>
          </a:ln>
        </p:spPr>
        <p:txBody>
          <a:bodyPr anchor="ctr"/>
          <a:lstStyle/>
          <a:p>
            <a:endParaRPr lang="en-US"/>
          </a:p>
        </p:txBody>
      </p:sp>
      <p:pic>
        <p:nvPicPr>
          <p:cNvPr id="5" name="Picture 5"/>
          <p:cNvPicPr>
            <a:picLocks noChangeAspect="1" noChangeArrowheads="1"/>
          </p:cNvPicPr>
          <p:nvPr/>
        </p:nvPicPr>
        <p:blipFill>
          <a:blip r:embed="rId2"/>
          <a:srcRect l="20673" t="12317" r="25102" b="8868"/>
          <a:stretch>
            <a:fillRect/>
          </a:stretch>
        </p:blipFill>
        <p:spPr bwMode="auto">
          <a:xfrm>
            <a:off x="4630738" y="1628800"/>
            <a:ext cx="4398962" cy="4791075"/>
          </a:xfrm>
          <a:prstGeom prst="rect">
            <a:avLst/>
          </a:prstGeom>
          <a:noFill/>
          <a:ln w="9525">
            <a:noFill/>
            <a:miter lim="800000"/>
            <a:headEnd/>
            <a:tailEnd/>
          </a:ln>
        </p:spPr>
      </p:pic>
      <p:sp>
        <p:nvSpPr>
          <p:cNvPr id="7" name="Freeform 7"/>
          <p:cNvSpPr>
            <a:spLocks/>
          </p:cNvSpPr>
          <p:nvPr/>
        </p:nvSpPr>
        <p:spPr bwMode="auto">
          <a:xfrm>
            <a:off x="3491880" y="3998937"/>
            <a:ext cx="1283320" cy="1955800"/>
          </a:xfrm>
          <a:custGeom>
            <a:avLst/>
            <a:gdLst>
              <a:gd name="T0" fmla="*/ 0 w 472"/>
              <a:gd name="T1" fmla="*/ 1232 h 1232"/>
              <a:gd name="T2" fmla="*/ 208 w 472"/>
              <a:gd name="T3" fmla="*/ 1232 h 1232"/>
              <a:gd name="T4" fmla="*/ 208 w 472"/>
              <a:gd name="T5" fmla="*/ 0 h 1232"/>
              <a:gd name="T6" fmla="*/ 472 w 472"/>
              <a:gd name="T7" fmla="*/ 0 h 1232"/>
              <a:gd name="T8" fmla="*/ 0 60000 65536"/>
              <a:gd name="T9" fmla="*/ 0 60000 65536"/>
              <a:gd name="T10" fmla="*/ 0 60000 65536"/>
              <a:gd name="T11" fmla="*/ 0 60000 65536"/>
              <a:gd name="T12" fmla="*/ 0 w 472"/>
              <a:gd name="T13" fmla="*/ 0 h 1232"/>
              <a:gd name="T14" fmla="*/ 472 w 472"/>
              <a:gd name="T15" fmla="*/ 1232 h 1232"/>
            </a:gdLst>
            <a:ahLst/>
            <a:cxnLst>
              <a:cxn ang="T8">
                <a:pos x="T0" y="T1"/>
              </a:cxn>
              <a:cxn ang="T9">
                <a:pos x="T2" y="T3"/>
              </a:cxn>
              <a:cxn ang="T10">
                <a:pos x="T4" y="T5"/>
              </a:cxn>
              <a:cxn ang="T11">
                <a:pos x="T6" y="T7"/>
              </a:cxn>
            </a:cxnLst>
            <a:rect l="T12" t="T13" r="T14" b="T15"/>
            <a:pathLst>
              <a:path w="472" h="1232">
                <a:moveTo>
                  <a:pt x="0" y="1232"/>
                </a:moveTo>
                <a:lnTo>
                  <a:pt x="208" y="1232"/>
                </a:lnTo>
                <a:lnTo>
                  <a:pt x="208" y="0"/>
                </a:lnTo>
                <a:lnTo>
                  <a:pt x="472" y="0"/>
                </a:lnTo>
              </a:path>
            </a:pathLst>
          </a:custGeom>
          <a:noFill/>
          <a:ln w="28575">
            <a:solidFill>
              <a:schemeClr val="accent2"/>
            </a:solidFill>
            <a:round/>
            <a:headEnd/>
            <a:tailEnd type="triangle" w="med" len="med"/>
          </a:ln>
        </p:spPr>
        <p:txBody>
          <a:bodyPr/>
          <a:lstStyle/>
          <a:p>
            <a:endParaRPr lang="en-US"/>
          </a:p>
        </p:txBody>
      </p:sp>
      <p:sp>
        <p:nvSpPr>
          <p:cNvPr id="2" name="Title 1"/>
          <p:cNvSpPr>
            <a:spLocks noGrp="1"/>
          </p:cNvSpPr>
          <p:nvPr>
            <p:ph type="title"/>
          </p:nvPr>
        </p:nvSpPr>
        <p:spPr/>
        <p:txBody>
          <a:bodyPr>
            <a:normAutofit/>
          </a:bodyPr>
          <a:lstStyle/>
          <a:p>
            <a:r>
              <a:rPr lang="da-DK" dirty="0">
                <a:solidFill>
                  <a:srgbClr val="FFFFFF"/>
                </a:solidFill>
              </a:rPr>
              <a:t>HD PARAMETER </a:t>
            </a:r>
            <a:r>
              <a:rPr lang="da-DK" dirty="0" smtClean="0">
                <a:solidFill>
                  <a:srgbClr val="FFFFFF"/>
                </a:solidFill>
              </a:rPr>
              <a:t>EDITOR</a:t>
            </a:r>
            <a:endParaRPr lang="en-GB" dirty="0"/>
          </a:p>
        </p:txBody>
      </p:sp>
      <p:sp>
        <p:nvSpPr>
          <p:cNvPr id="8" name="Content Placeholder 7"/>
          <p:cNvSpPr>
            <a:spLocks noGrp="1"/>
          </p:cNvSpPr>
          <p:nvPr>
            <p:ph sz="quarter" idx="13"/>
          </p:nvPr>
        </p:nvSpPr>
        <p:spPr/>
        <p:txBody>
          <a:bodyPr/>
          <a:lstStyle/>
          <a:p>
            <a:pPr marL="0" indent="0">
              <a:buNone/>
            </a:pPr>
            <a:r>
              <a:rPr lang="da-DK" dirty="0">
                <a:solidFill>
                  <a:srgbClr val="FFFFFF"/>
                </a:solidFill>
              </a:rPr>
              <a:t>Maps </a:t>
            </a:r>
            <a:r>
              <a:rPr lang="da-DK" dirty="0" smtClean="0">
                <a:solidFill>
                  <a:srgbClr val="FFFFFF"/>
                </a:solidFill>
              </a:rPr>
              <a:t>Tab </a:t>
            </a:r>
            <a:r>
              <a:rPr lang="da-DK" dirty="0">
                <a:solidFill>
                  <a:srgbClr val="FFFFFF"/>
                </a:solidFill>
              </a:rPr>
              <a:t>– for </a:t>
            </a:r>
            <a:r>
              <a:rPr lang="da-DK" dirty="0" smtClean="0">
                <a:solidFill>
                  <a:srgbClr val="FFFFFF"/>
                </a:solidFill>
              </a:rPr>
              <a:t>1D </a:t>
            </a:r>
            <a:r>
              <a:rPr lang="da-DK" dirty="0">
                <a:solidFill>
                  <a:srgbClr val="FFFFFF"/>
                </a:solidFill>
              </a:rPr>
              <a:t>FLOOD </a:t>
            </a:r>
            <a:r>
              <a:rPr lang="da-DK" dirty="0" smtClean="0">
                <a:solidFill>
                  <a:srgbClr val="FFFFFF"/>
                </a:solidFill>
              </a:rPr>
              <a:t>MAPPING</a:t>
            </a:r>
          </a:p>
          <a:p>
            <a:pPr marL="0" indent="0">
              <a:buNone/>
            </a:pPr>
            <a:r>
              <a:rPr lang="en-GB" sz="1800" b="1" dirty="0">
                <a:solidFill>
                  <a:srgbClr val="FFFFFF"/>
                </a:solidFill>
              </a:rPr>
              <a:t>How?</a:t>
            </a:r>
            <a:r>
              <a:rPr lang="en-GB" sz="1800" b="1" dirty="0">
                <a:solidFill>
                  <a:srgbClr val="FFFFFF"/>
                </a:solidFill>
                <a:effectLst>
                  <a:outerShdw blurRad="38100" dist="38100" dir="2700000" algn="tl">
                    <a:srgbClr val="C0C0C0"/>
                  </a:outerShdw>
                </a:effectLst>
              </a:rPr>
              <a:t> </a:t>
            </a:r>
            <a:r>
              <a:rPr lang="en-GB" sz="1800" dirty="0">
                <a:solidFill>
                  <a:srgbClr val="FFFFFF"/>
                </a:solidFill>
              </a:rPr>
              <a:t>HD Parameter File -&gt; Maps </a:t>
            </a:r>
            <a:r>
              <a:rPr lang="en-GB" sz="1800" dirty="0" smtClean="0">
                <a:solidFill>
                  <a:srgbClr val="FFFFFF"/>
                </a:solidFill>
              </a:rPr>
              <a:t>Tab</a:t>
            </a:r>
          </a:p>
          <a:p>
            <a:pPr marL="0" indent="0">
              <a:buNone/>
            </a:pPr>
            <a:endParaRPr lang="da-DK" b="1" dirty="0">
              <a:solidFill>
                <a:srgbClr val="FFFFFF"/>
              </a:solidFill>
              <a:effectLst>
                <a:outerShdw blurRad="38100" dist="38100" dir="2700000" algn="tl">
                  <a:srgbClr val="C0C0C0"/>
                </a:outerShdw>
              </a:effectLst>
            </a:endParaRPr>
          </a:p>
          <a:p>
            <a:r>
              <a:rPr lang="en-GB" sz="1600" dirty="0">
                <a:solidFill>
                  <a:srgbClr val="FFFFFF"/>
                </a:solidFill>
              </a:rPr>
              <a:t>Uses Linear Interpolation</a:t>
            </a:r>
            <a:br>
              <a:rPr lang="en-GB" sz="1600" dirty="0">
                <a:solidFill>
                  <a:srgbClr val="FFFFFF"/>
                </a:solidFill>
              </a:rPr>
            </a:br>
            <a:r>
              <a:rPr lang="en-GB" sz="1600" dirty="0" smtClean="0">
                <a:solidFill>
                  <a:srgbClr val="FFFFFF"/>
                </a:solidFill>
              </a:rPr>
              <a:t>between </a:t>
            </a:r>
            <a:r>
              <a:rPr lang="en-GB" sz="1600" dirty="0">
                <a:solidFill>
                  <a:srgbClr val="FFFFFF"/>
                </a:solidFill>
              </a:rPr>
              <a:t>Cross-Sections</a:t>
            </a:r>
            <a:br>
              <a:rPr lang="en-GB" sz="1600" dirty="0">
                <a:solidFill>
                  <a:srgbClr val="FFFFFF"/>
                </a:solidFill>
              </a:rPr>
            </a:br>
            <a:endParaRPr lang="en-GB" sz="1600" dirty="0">
              <a:solidFill>
                <a:srgbClr val="FFFFFF"/>
              </a:solidFill>
            </a:endParaRPr>
          </a:p>
          <a:p>
            <a:r>
              <a:rPr lang="en-GB" sz="1600" dirty="0">
                <a:solidFill>
                  <a:srgbClr val="FFFFFF"/>
                </a:solidFill>
              </a:rPr>
              <a:t>Map Position, Extent </a:t>
            </a:r>
            <a:r>
              <a:rPr lang="en-GB" sz="1600" dirty="0" smtClean="0">
                <a:solidFill>
                  <a:srgbClr val="FFFFFF"/>
                </a:solidFill>
              </a:rPr>
              <a:t>and</a:t>
            </a:r>
            <a:br>
              <a:rPr lang="en-GB" sz="1600" dirty="0" smtClean="0">
                <a:solidFill>
                  <a:srgbClr val="FFFFFF"/>
                </a:solidFill>
              </a:rPr>
            </a:br>
            <a:r>
              <a:rPr lang="en-GB" sz="1600" dirty="0" smtClean="0">
                <a:solidFill>
                  <a:srgbClr val="FFFFFF"/>
                </a:solidFill>
              </a:rPr>
              <a:t>Resolution </a:t>
            </a:r>
            <a:r>
              <a:rPr lang="en-GB" sz="1600" dirty="0">
                <a:solidFill>
                  <a:srgbClr val="FFFFFF"/>
                </a:solidFill>
              </a:rPr>
              <a:t>are User Defined</a:t>
            </a:r>
          </a:p>
          <a:p>
            <a:endParaRPr lang="en-GB" sz="1600" dirty="0">
              <a:solidFill>
                <a:srgbClr val="FFFFFF"/>
              </a:solidFill>
            </a:endParaRPr>
          </a:p>
          <a:p>
            <a:r>
              <a:rPr lang="en-GB" sz="1600" dirty="0">
                <a:solidFill>
                  <a:srgbClr val="FFFFFF"/>
                </a:solidFill>
              </a:rPr>
              <a:t>Static or Dynamic Data</a:t>
            </a:r>
            <a:br>
              <a:rPr lang="en-GB" sz="1600" dirty="0">
                <a:solidFill>
                  <a:srgbClr val="FFFFFF"/>
                </a:solidFill>
              </a:rPr>
            </a:br>
            <a:r>
              <a:rPr lang="en-GB" sz="1600" dirty="0" smtClean="0">
                <a:solidFill>
                  <a:srgbClr val="FFFFFF"/>
                </a:solidFill>
              </a:rPr>
              <a:t>(All </a:t>
            </a:r>
            <a:r>
              <a:rPr lang="en-GB" sz="1600" dirty="0">
                <a:solidFill>
                  <a:srgbClr val="FFFFFF"/>
                </a:solidFill>
              </a:rPr>
              <a:t>or Part of Simulation Length)</a:t>
            </a:r>
            <a:br>
              <a:rPr lang="en-GB" sz="1600" dirty="0">
                <a:solidFill>
                  <a:srgbClr val="FFFFFF"/>
                </a:solidFill>
              </a:rPr>
            </a:br>
            <a:endParaRPr lang="en-GB" sz="1600" dirty="0">
              <a:solidFill>
                <a:srgbClr val="FFFFFF"/>
              </a:solidFill>
            </a:endParaRPr>
          </a:p>
          <a:p>
            <a:r>
              <a:rPr lang="en-GB" sz="1600" dirty="0">
                <a:solidFill>
                  <a:srgbClr val="FFFFFF"/>
                </a:solidFill>
              </a:rPr>
              <a:t>Different Items can be Mapped</a:t>
            </a:r>
            <a:br>
              <a:rPr lang="en-GB" sz="1600" dirty="0">
                <a:solidFill>
                  <a:srgbClr val="FFFFFF"/>
                </a:solidFill>
              </a:rPr>
            </a:br>
            <a:r>
              <a:rPr lang="en-GB" sz="1600" dirty="0" err="1" smtClean="0">
                <a:solidFill>
                  <a:srgbClr val="FFFFFF"/>
                </a:solidFill>
              </a:rPr>
              <a:t>eg</a:t>
            </a:r>
            <a:r>
              <a:rPr lang="en-GB" sz="1600" dirty="0">
                <a:solidFill>
                  <a:srgbClr val="FFFFFF"/>
                </a:solidFill>
              </a:rPr>
              <a:t>. Level, Depth, Invert (DEM)</a:t>
            </a:r>
          </a:p>
          <a:p>
            <a:endParaRPr lang="en-GB" sz="1600" dirty="0">
              <a:solidFill>
                <a:srgbClr val="FFFFFF"/>
              </a:solidFill>
            </a:endParaRPr>
          </a:p>
          <a:p>
            <a:r>
              <a:rPr lang="en-GB" sz="1600" dirty="0">
                <a:solidFill>
                  <a:srgbClr val="FFFFFF"/>
                </a:solidFill>
              </a:rPr>
              <a:t>Advanced Maps can be made</a:t>
            </a:r>
            <a:br>
              <a:rPr lang="en-GB" sz="1600" dirty="0">
                <a:solidFill>
                  <a:srgbClr val="FFFFFF"/>
                </a:solidFill>
              </a:rPr>
            </a:br>
            <a:r>
              <a:rPr lang="en-GB" sz="1600" dirty="0" smtClean="0">
                <a:solidFill>
                  <a:srgbClr val="FFFFFF"/>
                </a:solidFill>
              </a:rPr>
              <a:t>if </a:t>
            </a:r>
            <a:r>
              <a:rPr lang="en-GB" sz="1600" dirty="0">
                <a:solidFill>
                  <a:srgbClr val="FFFFFF"/>
                </a:solidFill>
              </a:rPr>
              <a:t>2-D Ground Data is Available</a:t>
            </a:r>
          </a:p>
          <a:p>
            <a:endParaRPr lang="en-US" sz="1600" dirty="0">
              <a:solidFill>
                <a:srgbClr val="FFFFFF"/>
              </a:solidFill>
            </a:endParaRPr>
          </a:p>
          <a:p>
            <a:endParaRPr lang="en-GB" sz="1600" dirty="0"/>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wrap="none">
            <a:spAutoFit/>
          </a:bodyPr>
          <a:lstStyle/>
          <a:p>
            <a:r>
              <a:rPr lang="da-DK" sz="2400" dirty="0" smtClean="0">
                <a:solidFill>
                  <a:srgbClr val="FFFFFF"/>
                </a:solidFill>
              </a:rPr>
              <a:t>HD PARAMETER EDITOR</a:t>
            </a:r>
            <a:endParaRPr lang="en-US" sz="2400" dirty="0">
              <a:solidFill>
                <a:srgbClr val="FFFFFF"/>
              </a:solidFill>
            </a:endParaRPr>
          </a:p>
        </p:txBody>
      </p:sp>
      <p:sp>
        <p:nvSpPr>
          <p:cNvPr id="2" name="Content Placeholder 1"/>
          <p:cNvSpPr>
            <a:spLocks noGrp="1"/>
          </p:cNvSpPr>
          <p:nvPr>
            <p:ph sz="quarter" idx="13"/>
          </p:nvPr>
        </p:nvSpPr>
        <p:spPr/>
        <p:txBody>
          <a:bodyPr/>
          <a:lstStyle/>
          <a:p>
            <a:pPr marL="0" indent="0">
              <a:buNone/>
            </a:pPr>
            <a:r>
              <a:rPr lang="da-DK" dirty="0">
                <a:solidFill>
                  <a:srgbClr val="FFFFFF"/>
                </a:solidFill>
              </a:rPr>
              <a:t>1-D FLOOD </a:t>
            </a:r>
            <a:r>
              <a:rPr lang="da-DK" dirty="0" smtClean="0">
                <a:solidFill>
                  <a:srgbClr val="FFFFFF"/>
                </a:solidFill>
              </a:rPr>
              <a:t>MAPPING</a:t>
            </a:r>
          </a:p>
          <a:p>
            <a:r>
              <a:rPr lang="en-US" dirty="0">
                <a:solidFill>
                  <a:srgbClr val="FFFFFF"/>
                </a:solidFill>
              </a:rPr>
              <a:t>Grid File Definition (DFS2 File Type)</a:t>
            </a:r>
          </a:p>
          <a:p>
            <a:pPr marL="0" indent="0">
              <a:buNone/>
            </a:pPr>
            <a:endParaRPr lang="en-US" dirty="0">
              <a:solidFill>
                <a:srgbClr val="FFFFFF"/>
              </a:solidFill>
            </a:endParaRPr>
          </a:p>
          <a:p>
            <a:pPr marL="0" indent="0">
              <a:buNone/>
            </a:pPr>
            <a:endParaRPr lang="en-GB" dirty="0"/>
          </a:p>
        </p:txBody>
      </p:sp>
      <p:pic>
        <p:nvPicPr>
          <p:cNvPr id="5" name="Picture 4"/>
          <p:cNvPicPr>
            <a:picLocks noChangeAspect="1" noChangeArrowheads="1"/>
          </p:cNvPicPr>
          <p:nvPr/>
        </p:nvPicPr>
        <p:blipFill>
          <a:blip r:embed="rId2"/>
          <a:srcRect l="23625" t="31039" r="28055" b="62573"/>
          <a:stretch>
            <a:fillRect/>
          </a:stretch>
        </p:blipFill>
        <p:spPr bwMode="auto">
          <a:xfrm>
            <a:off x="1441450" y="6094413"/>
            <a:ext cx="4713288" cy="466725"/>
          </a:xfrm>
          <a:prstGeom prst="rect">
            <a:avLst/>
          </a:prstGeom>
          <a:noFill/>
          <a:ln w="9525">
            <a:noFill/>
            <a:miter lim="800000"/>
            <a:headEnd/>
            <a:tailEnd/>
          </a:ln>
        </p:spPr>
      </p:pic>
      <p:sp>
        <p:nvSpPr>
          <p:cNvPr id="6" name="Rectangle 5" descr="Large grid"/>
          <p:cNvSpPr>
            <a:spLocks noChangeArrowheads="1"/>
          </p:cNvSpPr>
          <p:nvPr/>
        </p:nvSpPr>
        <p:spPr bwMode="auto">
          <a:xfrm>
            <a:off x="2108200" y="2146300"/>
            <a:ext cx="4787900" cy="3378200"/>
          </a:xfrm>
          <a:prstGeom prst="rect">
            <a:avLst/>
          </a:prstGeom>
          <a:pattFill prst="lgGrid">
            <a:fgClr>
              <a:schemeClr val="accent1"/>
            </a:fgClr>
            <a:bgClr>
              <a:schemeClr val="bg1"/>
            </a:bgClr>
          </a:pattFill>
          <a:ln w="9525">
            <a:solidFill>
              <a:schemeClr val="tx1"/>
            </a:solidFill>
            <a:miter lim="800000"/>
            <a:headEnd/>
            <a:tailEnd/>
          </a:ln>
        </p:spPr>
        <p:txBody>
          <a:bodyPr wrap="none" anchor="ctr"/>
          <a:lstStyle/>
          <a:p>
            <a:endParaRPr lang="en-US"/>
          </a:p>
        </p:txBody>
      </p:sp>
      <p:sp>
        <p:nvSpPr>
          <p:cNvPr id="7" name="Freeform 6"/>
          <p:cNvSpPr>
            <a:spLocks/>
          </p:cNvSpPr>
          <p:nvPr/>
        </p:nvSpPr>
        <p:spPr bwMode="auto">
          <a:xfrm>
            <a:off x="1193800" y="2413000"/>
            <a:ext cx="6921500" cy="2667000"/>
          </a:xfrm>
          <a:custGeom>
            <a:avLst/>
            <a:gdLst>
              <a:gd name="T0" fmla="*/ 0 w 4360"/>
              <a:gd name="T1" fmla="*/ 0 h 1680"/>
              <a:gd name="T2" fmla="*/ 304 w 4360"/>
              <a:gd name="T3" fmla="*/ 376 h 1680"/>
              <a:gd name="T4" fmla="*/ 832 w 4360"/>
              <a:gd name="T5" fmla="*/ 672 h 1680"/>
              <a:gd name="T6" fmla="*/ 1632 w 4360"/>
              <a:gd name="T7" fmla="*/ 616 h 1680"/>
              <a:gd name="T8" fmla="*/ 2320 w 4360"/>
              <a:gd name="T9" fmla="*/ 872 h 1680"/>
              <a:gd name="T10" fmla="*/ 2592 w 4360"/>
              <a:gd name="T11" fmla="*/ 1432 h 1680"/>
              <a:gd name="T12" fmla="*/ 3176 w 4360"/>
              <a:gd name="T13" fmla="*/ 1656 h 1680"/>
              <a:gd name="T14" fmla="*/ 3416 w 4360"/>
              <a:gd name="T15" fmla="*/ 1288 h 1680"/>
              <a:gd name="T16" fmla="*/ 3832 w 4360"/>
              <a:gd name="T17" fmla="*/ 1144 h 1680"/>
              <a:gd name="T18" fmla="*/ 4360 w 4360"/>
              <a:gd name="T19" fmla="*/ 1384 h 16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0"/>
              <a:gd name="T31" fmla="*/ 0 h 1680"/>
              <a:gd name="T32" fmla="*/ 4360 w 4360"/>
              <a:gd name="T33" fmla="*/ 1680 h 16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0" h="1680">
                <a:moveTo>
                  <a:pt x="0" y="0"/>
                </a:moveTo>
                <a:cubicBezTo>
                  <a:pt x="82" y="132"/>
                  <a:pt x="165" y="264"/>
                  <a:pt x="304" y="376"/>
                </a:cubicBezTo>
                <a:cubicBezTo>
                  <a:pt x="443" y="488"/>
                  <a:pt x="611" y="632"/>
                  <a:pt x="832" y="672"/>
                </a:cubicBezTo>
                <a:cubicBezTo>
                  <a:pt x="1053" y="712"/>
                  <a:pt x="1384" y="583"/>
                  <a:pt x="1632" y="616"/>
                </a:cubicBezTo>
                <a:cubicBezTo>
                  <a:pt x="1880" y="649"/>
                  <a:pt x="2160" y="736"/>
                  <a:pt x="2320" y="872"/>
                </a:cubicBezTo>
                <a:cubicBezTo>
                  <a:pt x="2480" y="1008"/>
                  <a:pt x="2449" y="1301"/>
                  <a:pt x="2592" y="1432"/>
                </a:cubicBezTo>
                <a:cubicBezTo>
                  <a:pt x="2735" y="1563"/>
                  <a:pt x="3039" y="1680"/>
                  <a:pt x="3176" y="1656"/>
                </a:cubicBezTo>
                <a:cubicBezTo>
                  <a:pt x="3313" y="1632"/>
                  <a:pt x="3307" y="1373"/>
                  <a:pt x="3416" y="1288"/>
                </a:cubicBezTo>
                <a:cubicBezTo>
                  <a:pt x="3525" y="1203"/>
                  <a:pt x="3675" y="1128"/>
                  <a:pt x="3832" y="1144"/>
                </a:cubicBezTo>
                <a:cubicBezTo>
                  <a:pt x="3989" y="1160"/>
                  <a:pt x="4174" y="1272"/>
                  <a:pt x="4360" y="1384"/>
                </a:cubicBezTo>
              </a:path>
            </a:pathLst>
          </a:custGeom>
          <a:noFill/>
          <a:ln w="38100">
            <a:solidFill>
              <a:schemeClr val="accent4"/>
            </a:solidFill>
            <a:round/>
            <a:headEnd/>
            <a:tailEnd/>
          </a:ln>
        </p:spPr>
        <p:txBody>
          <a:bodyPr/>
          <a:lstStyle/>
          <a:p>
            <a:endParaRPr lang="en-US"/>
          </a:p>
        </p:txBody>
      </p:sp>
      <p:sp>
        <p:nvSpPr>
          <p:cNvPr id="8" name="Line 7"/>
          <p:cNvSpPr>
            <a:spLocks noChangeShapeType="1"/>
          </p:cNvSpPr>
          <p:nvPr/>
        </p:nvSpPr>
        <p:spPr bwMode="auto">
          <a:xfrm flipH="1">
            <a:off x="1181100" y="2425700"/>
            <a:ext cx="584200" cy="558800"/>
          </a:xfrm>
          <a:prstGeom prst="line">
            <a:avLst/>
          </a:prstGeom>
          <a:noFill/>
          <a:ln w="9525">
            <a:solidFill>
              <a:schemeClr val="accent2"/>
            </a:solidFill>
            <a:round/>
            <a:headEnd/>
            <a:tailEnd/>
          </a:ln>
        </p:spPr>
        <p:txBody>
          <a:bodyPr/>
          <a:lstStyle/>
          <a:p>
            <a:endParaRPr lang="en-US"/>
          </a:p>
        </p:txBody>
      </p:sp>
      <p:sp>
        <p:nvSpPr>
          <p:cNvPr id="9" name="Line 8"/>
          <p:cNvSpPr>
            <a:spLocks noChangeShapeType="1"/>
          </p:cNvSpPr>
          <p:nvPr/>
        </p:nvSpPr>
        <p:spPr bwMode="auto">
          <a:xfrm flipH="1">
            <a:off x="1905000" y="2641600"/>
            <a:ext cx="444500" cy="1422400"/>
          </a:xfrm>
          <a:prstGeom prst="line">
            <a:avLst/>
          </a:prstGeom>
          <a:noFill/>
          <a:ln w="9525">
            <a:solidFill>
              <a:schemeClr val="accent2"/>
            </a:solidFill>
            <a:round/>
            <a:headEnd/>
            <a:tailEnd/>
          </a:ln>
        </p:spPr>
        <p:txBody>
          <a:bodyPr/>
          <a:lstStyle/>
          <a:p>
            <a:endParaRPr lang="en-US"/>
          </a:p>
        </p:txBody>
      </p:sp>
      <p:sp>
        <p:nvSpPr>
          <p:cNvPr id="10" name="Line 9"/>
          <p:cNvSpPr>
            <a:spLocks noChangeShapeType="1"/>
          </p:cNvSpPr>
          <p:nvPr/>
        </p:nvSpPr>
        <p:spPr bwMode="auto">
          <a:xfrm>
            <a:off x="2921000" y="2984500"/>
            <a:ext cx="304800" cy="863600"/>
          </a:xfrm>
          <a:prstGeom prst="line">
            <a:avLst/>
          </a:prstGeom>
          <a:noFill/>
          <a:ln w="9525">
            <a:solidFill>
              <a:schemeClr val="accent2"/>
            </a:solidFill>
            <a:round/>
            <a:headEnd/>
            <a:tailEnd/>
          </a:ln>
        </p:spPr>
        <p:txBody>
          <a:bodyPr/>
          <a:lstStyle/>
          <a:p>
            <a:endParaRPr lang="en-US"/>
          </a:p>
        </p:txBody>
      </p:sp>
      <p:sp>
        <p:nvSpPr>
          <p:cNvPr id="11" name="Line 10"/>
          <p:cNvSpPr>
            <a:spLocks noChangeShapeType="1"/>
          </p:cNvSpPr>
          <p:nvPr/>
        </p:nvSpPr>
        <p:spPr bwMode="auto">
          <a:xfrm flipH="1">
            <a:off x="3898900" y="2717800"/>
            <a:ext cx="127000" cy="1485900"/>
          </a:xfrm>
          <a:prstGeom prst="line">
            <a:avLst/>
          </a:prstGeom>
          <a:noFill/>
          <a:ln w="9525">
            <a:solidFill>
              <a:schemeClr val="accent2"/>
            </a:solidFill>
            <a:round/>
            <a:headEnd/>
            <a:tailEnd/>
          </a:ln>
        </p:spPr>
        <p:txBody>
          <a:bodyPr/>
          <a:lstStyle/>
          <a:p>
            <a:endParaRPr lang="en-US"/>
          </a:p>
        </p:txBody>
      </p:sp>
      <p:sp>
        <p:nvSpPr>
          <p:cNvPr id="12" name="Line 11"/>
          <p:cNvSpPr>
            <a:spLocks noChangeShapeType="1"/>
          </p:cNvSpPr>
          <p:nvPr/>
        </p:nvSpPr>
        <p:spPr bwMode="auto">
          <a:xfrm flipH="1">
            <a:off x="4699000" y="3632200"/>
            <a:ext cx="876300" cy="609600"/>
          </a:xfrm>
          <a:prstGeom prst="line">
            <a:avLst/>
          </a:prstGeom>
          <a:noFill/>
          <a:ln w="9525">
            <a:solidFill>
              <a:schemeClr val="accent2"/>
            </a:solidFill>
            <a:round/>
            <a:headEnd/>
            <a:tailEnd/>
          </a:ln>
        </p:spPr>
        <p:txBody>
          <a:bodyPr/>
          <a:lstStyle/>
          <a:p>
            <a:endParaRPr lang="en-US"/>
          </a:p>
        </p:txBody>
      </p:sp>
      <p:sp>
        <p:nvSpPr>
          <p:cNvPr id="13" name="Line 12"/>
          <p:cNvSpPr>
            <a:spLocks noChangeShapeType="1"/>
          </p:cNvSpPr>
          <p:nvPr/>
        </p:nvSpPr>
        <p:spPr bwMode="auto">
          <a:xfrm flipH="1">
            <a:off x="5511800" y="4584700"/>
            <a:ext cx="88900" cy="508000"/>
          </a:xfrm>
          <a:prstGeom prst="line">
            <a:avLst/>
          </a:prstGeom>
          <a:noFill/>
          <a:ln w="9525">
            <a:solidFill>
              <a:schemeClr val="accent2"/>
            </a:solidFill>
            <a:round/>
            <a:headEnd/>
            <a:tailEnd/>
          </a:ln>
        </p:spPr>
        <p:txBody>
          <a:bodyPr/>
          <a:lstStyle/>
          <a:p>
            <a:endParaRPr lang="en-US"/>
          </a:p>
        </p:txBody>
      </p:sp>
      <p:sp>
        <p:nvSpPr>
          <p:cNvPr id="14" name="Line 13"/>
          <p:cNvSpPr>
            <a:spLocks noChangeShapeType="1"/>
          </p:cNvSpPr>
          <p:nvPr/>
        </p:nvSpPr>
        <p:spPr bwMode="auto">
          <a:xfrm>
            <a:off x="6184900" y="4813300"/>
            <a:ext cx="292100" cy="342900"/>
          </a:xfrm>
          <a:prstGeom prst="line">
            <a:avLst/>
          </a:prstGeom>
          <a:noFill/>
          <a:ln w="9525">
            <a:solidFill>
              <a:schemeClr val="accent2"/>
            </a:solidFill>
            <a:round/>
            <a:headEnd/>
            <a:tailEnd/>
          </a:ln>
        </p:spPr>
        <p:txBody>
          <a:bodyPr/>
          <a:lstStyle/>
          <a:p>
            <a:endParaRPr lang="en-US"/>
          </a:p>
        </p:txBody>
      </p:sp>
      <p:sp>
        <p:nvSpPr>
          <p:cNvPr id="15" name="Line 14"/>
          <p:cNvSpPr>
            <a:spLocks noChangeShapeType="1"/>
          </p:cNvSpPr>
          <p:nvPr/>
        </p:nvSpPr>
        <p:spPr bwMode="auto">
          <a:xfrm>
            <a:off x="6426200" y="3962400"/>
            <a:ext cx="749300" cy="1016000"/>
          </a:xfrm>
          <a:prstGeom prst="line">
            <a:avLst/>
          </a:prstGeom>
          <a:noFill/>
          <a:ln w="9525">
            <a:solidFill>
              <a:schemeClr val="accent2"/>
            </a:solidFill>
            <a:round/>
            <a:headEnd/>
            <a:tailEnd/>
          </a:ln>
        </p:spPr>
        <p:txBody>
          <a:bodyPr/>
          <a:lstStyle/>
          <a:p>
            <a:endParaRPr lang="en-US"/>
          </a:p>
        </p:txBody>
      </p:sp>
      <p:sp>
        <p:nvSpPr>
          <p:cNvPr id="16" name="Freeform 15"/>
          <p:cNvSpPr>
            <a:spLocks/>
          </p:cNvSpPr>
          <p:nvPr/>
        </p:nvSpPr>
        <p:spPr bwMode="auto">
          <a:xfrm>
            <a:off x="990600" y="2667000"/>
            <a:ext cx="6438900" cy="2501900"/>
          </a:xfrm>
          <a:custGeom>
            <a:avLst/>
            <a:gdLst>
              <a:gd name="T0" fmla="*/ 0 w 4056"/>
              <a:gd name="T1" fmla="*/ 0 h 1576"/>
              <a:gd name="T2" fmla="*/ 576 w 4056"/>
              <a:gd name="T3" fmla="*/ 888 h 1576"/>
              <a:gd name="T4" fmla="*/ 1408 w 4056"/>
              <a:gd name="T5" fmla="*/ 736 h 1576"/>
              <a:gd name="T6" fmla="*/ 1816 w 4056"/>
              <a:gd name="T7" fmla="*/ 984 h 1576"/>
              <a:gd name="T8" fmla="*/ 2320 w 4056"/>
              <a:gd name="T9" fmla="*/ 984 h 1576"/>
              <a:gd name="T10" fmla="*/ 2840 w 4056"/>
              <a:gd name="T11" fmla="*/ 1520 h 1576"/>
              <a:gd name="T12" fmla="*/ 3472 w 4056"/>
              <a:gd name="T13" fmla="*/ 1576 h 1576"/>
              <a:gd name="T14" fmla="*/ 4056 w 4056"/>
              <a:gd name="T15" fmla="*/ 1392 h 1576"/>
              <a:gd name="T16" fmla="*/ 0 60000 65536"/>
              <a:gd name="T17" fmla="*/ 0 60000 65536"/>
              <a:gd name="T18" fmla="*/ 0 60000 65536"/>
              <a:gd name="T19" fmla="*/ 0 60000 65536"/>
              <a:gd name="T20" fmla="*/ 0 60000 65536"/>
              <a:gd name="T21" fmla="*/ 0 60000 65536"/>
              <a:gd name="T22" fmla="*/ 0 60000 65536"/>
              <a:gd name="T23" fmla="*/ 0 60000 65536"/>
              <a:gd name="T24" fmla="*/ 0 w 4056"/>
              <a:gd name="T25" fmla="*/ 0 h 1576"/>
              <a:gd name="T26" fmla="*/ 4056 w 4056"/>
              <a:gd name="T27" fmla="*/ 1576 h 1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56" h="1576">
                <a:moveTo>
                  <a:pt x="0" y="0"/>
                </a:moveTo>
                <a:lnTo>
                  <a:pt x="576" y="888"/>
                </a:lnTo>
                <a:lnTo>
                  <a:pt x="1408" y="736"/>
                </a:lnTo>
                <a:lnTo>
                  <a:pt x="1816" y="984"/>
                </a:lnTo>
                <a:lnTo>
                  <a:pt x="2320" y="984"/>
                </a:lnTo>
                <a:lnTo>
                  <a:pt x="2840" y="1520"/>
                </a:lnTo>
                <a:lnTo>
                  <a:pt x="3472" y="1576"/>
                </a:lnTo>
                <a:lnTo>
                  <a:pt x="4056" y="1392"/>
                </a:lnTo>
              </a:path>
            </a:pathLst>
          </a:custGeom>
          <a:noFill/>
          <a:ln w="9525">
            <a:solidFill>
              <a:schemeClr val="tx1"/>
            </a:solidFill>
            <a:prstDash val="sysDot"/>
            <a:round/>
            <a:headEnd/>
            <a:tailEnd/>
          </a:ln>
        </p:spPr>
        <p:txBody>
          <a:bodyPr/>
          <a:lstStyle/>
          <a:p>
            <a:endParaRPr lang="en-US"/>
          </a:p>
        </p:txBody>
      </p:sp>
      <p:sp>
        <p:nvSpPr>
          <p:cNvPr id="17" name="Freeform 16"/>
          <p:cNvSpPr>
            <a:spLocks/>
          </p:cNvSpPr>
          <p:nvPr/>
        </p:nvSpPr>
        <p:spPr bwMode="auto">
          <a:xfrm>
            <a:off x="1536700" y="2311400"/>
            <a:ext cx="5727700" cy="2489200"/>
          </a:xfrm>
          <a:custGeom>
            <a:avLst/>
            <a:gdLst>
              <a:gd name="T0" fmla="*/ 0 w 3608"/>
              <a:gd name="T1" fmla="*/ 0 h 1568"/>
              <a:gd name="T2" fmla="*/ 504 w 3608"/>
              <a:gd name="T3" fmla="*/ 216 h 1568"/>
              <a:gd name="T4" fmla="*/ 872 w 3608"/>
              <a:gd name="T5" fmla="*/ 432 h 1568"/>
              <a:gd name="T6" fmla="*/ 1568 w 3608"/>
              <a:gd name="T7" fmla="*/ 248 h 1568"/>
              <a:gd name="T8" fmla="*/ 2552 w 3608"/>
              <a:gd name="T9" fmla="*/ 840 h 1568"/>
              <a:gd name="T10" fmla="*/ 2552 w 3608"/>
              <a:gd name="T11" fmla="*/ 1432 h 1568"/>
              <a:gd name="T12" fmla="*/ 2936 w 3608"/>
              <a:gd name="T13" fmla="*/ 1568 h 1568"/>
              <a:gd name="T14" fmla="*/ 3088 w 3608"/>
              <a:gd name="T15" fmla="*/ 1032 h 1568"/>
              <a:gd name="T16" fmla="*/ 3608 w 3608"/>
              <a:gd name="T17" fmla="*/ 992 h 1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8"/>
              <a:gd name="T28" fmla="*/ 0 h 1568"/>
              <a:gd name="T29" fmla="*/ 3608 w 3608"/>
              <a:gd name="T30" fmla="*/ 1568 h 15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8" h="1568">
                <a:moveTo>
                  <a:pt x="0" y="0"/>
                </a:moveTo>
                <a:lnTo>
                  <a:pt x="504" y="216"/>
                </a:lnTo>
                <a:lnTo>
                  <a:pt x="872" y="432"/>
                </a:lnTo>
                <a:lnTo>
                  <a:pt x="1568" y="248"/>
                </a:lnTo>
                <a:lnTo>
                  <a:pt x="2552" y="840"/>
                </a:lnTo>
                <a:lnTo>
                  <a:pt x="2552" y="1432"/>
                </a:lnTo>
                <a:lnTo>
                  <a:pt x="2936" y="1568"/>
                </a:lnTo>
                <a:lnTo>
                  <a:pt x="3088" y="1032"/>
                </a:lnTo>
                <a:lnTo>
                  <a:pt x="3608" y="992"/>
                </a:lnTo>
              </a:path>
            </a:pathLst>
          </a:custGeom>
          <a:noFill/>
          <a:ln w="9525">
            <a:solidFill>
              <a:schemeClr val="tx1"/>
            </a:solidFill>
            <a:prstDash val="sysDot"/>
            <a:round/>
            <a:headEnd/>
            <a:tailEnd/>
          </a:ln>
        </p:spPr>
        <p:txBody>
          <a:bodyPr/>
          <a:lstStyle/>
          <a:p>
            <a:endParaRPr lang="en-US"/>
          </a:p>
        </p:txBody>
      </p:sp>
      <p:sp>
        <p:nvSpPr>
          <p:cNvPr id="18" name="AutoShape 17"/>
          <p:cNvSpPr>
            <a:spLocks/>
          </p:cNvSpPr>
          <p:nvPr/>
        </p:nvSpPr>
        <p:spPr bwMode="auto">
          <a:xfrm rot="5400000">
            <a:off x="2000250" y="5581650"/>
            <a:ext cx="228600" cy="850900"/>
          </a:xfrm>
          <a:prstGeom prst="leftBrace">
            <a:avLst>
              <a:gd name="adj1" fmla="val 31019"/>
              <a:gd name="adj2" fmla="val 50000"/>
            </a:avLst>
          </a:prstGeom>
          <a:noFill/>
          <a:ln w="28575">
            <a:solidFill>
              <a:schemeClr val="accent2"/>
            </a:solidFill>
            <a:round/>
            <a:headEnd/>
            <a:tailEnd/>
          </a:ln>
        </p:spPr>
        <p:txBody>
          <a:bodyPr wrap="none" anchor="ctr"/>
          <a:lstStyle/>
          <a:p>
            <a:endParaRPr lang="en-US"/>
          </a:p>
        </p:txBody>
      </p:sp>
      <p:sp>
        <p:nvSpPr>
          <p:cNvPr id="19" name="Line 18"/>
          <p:cNvSpPr>
            <a:spLocks noChangeShapeType="1"/>
          </p:cNvSpPr>
          <p:nvPr/>
        </p:nvSpPr>
        <p:spPr bwMode="auto">
          <a:xfrm flipV="1">
            <a:off x="2120900" y="5562600"/>
            <a:ext cx="0" cy="266700"/>
          </a:xfrm>
          <a:prstGeom prst="line">
            <a:avLst/>
          </a:prstGeom>
          <a:noFill/>
          <a:ln w="9525">
            <a:solidFill>
              <a:schemeClr val="accent2"/>
            </a:solidFill>
            <a:round/>
            <a:headEnd/>
            <a:tailEnd type="triangle" w="med" len="med"/>
          </a:ln>
        </p:spPr>
        <p:txBody>
          <a:bodyPr/>
          <a:lstStyle/>
          <a:p>
            <a:endParaRPr lang="en-US"/>
          </a:p>
        </p:txBody>
      </p:sp>
      <p:sp>
        <p:nvSpPr>
          <p:cNvPr id="20" name="Freeform 19"/>
          <p:cNvSpPr>
            <a:spLocks/>
          </p:cNvSpPr>
          <p:nvPr/>
        </p:nvSpPr>
        <p:spPr bwMode="auto">
          <a:xfrm>
            <a:off x="2387600" y="4902200"/>
            <a:ext cx="457200" cy="457200"/>
          </a:xfrm>
          <a:custGeom>
            <a:avLst/>
            <a:gdLst>
              <a:gd name="T0" fmla="*/ 0 w 288"/>
              <a:gd name="T1" fmla="*/ 0 h 288"/>
              <a:gd name="T2" fmla="*/ 0 w 288"/>
              <a:gd name="T3" fmla="*/ 288 h 288"/>
              <a:gd name="T4" fmla="*/ 288 w 288"/>
              <a:gd name="T5" fmla="*/ 288 h 288"/>
              <a:gd name="T6" fmla="*/ 0 60000 65536"/>
              <a:gd name="T7" fmla="*/ 0 60000 65536"/>
              <a:gd name="T8" fmla="*/ 0 60000 65536"/>
              <a:gd name="T9" fmla="*/ 0 w 288"/>
              <a:gd name="T10" fmla="*/ 0 h 288"/>
              <a:gd name="T11" fmla="*/ 288 w 288"/>
              <a:gd name="T12" fmla="*/ 288 h 288"/>
            </a:gdLst>
            <a:ahLst/>
            <a:cxnLst>
              <a:cxn ang="T6">
                <a:pos x="T0" y="T1"/>
              </a:cxn>
              <a:cxn ang="T7">
                <a:pos x="T2" y="T3"/>
              </a:cxn>
              <a:cxn ang="T8">
                <a:pos x="T4" y="T5"/>
              </a:cxn>
            </a:cxnLst>
            <a:rect l="T9" t="T10" r="T11" b="T12"/>
            <a:pathLst>
              <a:path w="288" h="288">
                <a:moveTo>
                  <a:pt x="0" y="0"/>
                </a:moveTo>
                <a:lnTo>
                  <a:pt x="0" y="288"/>
                </a:lnTo>
                <a:lnTo>
                  <a:pt x="288" y="288"/>
                </a:lnTo>
              </a:path>
            </a:pathLst>
          </a:custGeom>
          <a:noFill/>
          <a:ln w="9525">
            <a:solidFill>
              <a:schemeClr val="tx1"/>
            </a:solidFill>
            <a:round/>
            <a:headEnd type="triangle" w="med" len="med"/>
            <a:tailEnd type="triangle" w="med" len="med"/>
          </a:ln>
        </p:spPr>
        <p:txBody>
          <a:bodyPr/>
          <a:lstStyle/>
          <a:p>
            <a:endParaRPr lang="en-US"/>
          </a:p>
        </p:txBody>
      </p:sp>
      <p:sp>
        <p:nvSpPr>
          <p:cNvPr id="21" name="Text Box 20"/>
          <p:cNvSpPr txBox="1">
            <a:spLocks noChangeArrowheads="1"/>
          </p:cNvSpPr>
          <p:nvPr/>
        </p:nvSpPr>
        <p:spPr bwMode="auto">
          <a:xfrm>
            <a:off x="2232025" y="4583113"/>
            <a:ext cx="869950" cy="915987"/>
          </a:xfrm>
          <a:prstGeom prst="rect">
            <a:avLst/>
          </a:prstGeom>
          <a:noFill/>
          <a:ln w="9525">
            <a:noFill/>
            <a:miter lim="800000"/>
            <a:headEnd/>
            <a:tailEnd/>
          </a:ln>
        </p:spPr>
        <p:txBody>
          <a:bodyPr wrap="none">
            <a:spAutoFit/>
          </a:bodyPr>
          <a:lstStyle/>
          <a:p>
            <a:r>
              <a:rPr lang="en-GB" sz="1800" smtClean="0">
                <a:solidFill>
                  <a:srgbClr val="FFFFFF"/>
                </a:solidFill>
                <a:latin typeface="Arial"/>
              </a:rPr>
              <a:t>K</a:t>
            </a:r>
          </a:p>
          <a:p>
            <a:endParaRPr lang="en-GB" sz="1800" smtClean="0">
              <a:solidFill>
                <a:srgbClr val="FFFFFF"/>
              </a:solidFill>
              <a:latin typeface="Arial"/>
            </a:endParaRPr>
          </a:p>
          <a:p>
            <a:r>
              <a:rPr lang="en-GB" sz="1800" smtClean="0">
                <a:solidFill>
                  <a:srgbClr val="FFFFFF"/>
                </a:solidFill>
                <a:latin typeface="Arial"/>
              </a:rPr>
              <a:t>         J</a:t>
            </a:r>
            <a:endParaRPr lang="en-GB" sz="1800">
              <a:solidFill>
                <a:srgbClr val="FFFFFF"/>
              </a:solidFill>
              <a:latin typeface="Arial"/>
            </a:endParaRPr>
          </a:p>
        </p:txBody>
      </p:sp>
      <p:sp>
        <p:nvSpPr>
          <p:cNvPr id="22" name="Freeform 21"/>
          <p:cNvSpPr>
            <a:spLocks/>
          </p:cNvSpPr>
          <p:nvPr/>
        </p:nvSpPr>
        <p:spPr bwMode="auto">
          <a:xfrm>
            <a:off x="6096000" y="6273800"/>
            <a:ext cx="660400" cy="103188"/>
          </a:xfrm>
          <a:custGeom>
            <a:avLst/>
            <a:gdLst>
              <a:gd name="T0" fmla="*/ 0 w 1016"/>
              <a:gd name="T1" fmla="*/ 0 h 1"/>
              <a:gd name="T2" fmla="*/ 1016 w 1016"/>
              <a:gd name="T3" fmla="*/ 0 h 1"/>
              <a:gd name="T4" fmla="*/ 0 60000 65536"/>
              <a:gd name="T5" fmla="*/ 0 60000 65536"/>
              <a:gd name="T6" fmla="*/ 0 w 1016"/>
              <a:gd name="T7" fmla="*/ 0 h 1"/>
              <a:gd name="T8" fmla="*/ 1016 w 1016"/>
              <a:gd name="T9" fmla="*/ 1 h 1"/>
            </a:gdLst>
            <a:ahLst/>
            <a:cxnLst>
              <a:cxn ang="T4">
                <a:pos x="T0" y="T1"/>
              </a:cxn>
              <a:cxn ang="T5">
                <a:pos x="T2" y="T3"/>
              </a:cxn>
            </a:cxnLst>
            <a:rect l="T6" t="T7" r="T8" b="T9"/>
            <a:pathLst>
              <a:path w="1016" h="1">
                <a:moveTo>
                  <a:pt x="0" y="0"/>
                </a:moveTo>
                <a:lnTo>
                  <a:pt x="1016" y="0"/>
                </a:lnTo>
              </a:path>
            </a:pathLst>
          </a:custGeom>
          <a:noFill/>
          <a:ln w="9525">
            <a:solidFill>
              <a:schemeClr val="accent2"/>
            </a:solidFill>
            <a:round/>
            <a:headEnd/>
            <a:tailEnd type="triangle" w="med" len="med"/>
          </a:ln>
        </p:spPr>
        <p:txBody>
          <a:bodyPr/>
          <a:lstStyle/>
          <a:p>
            <a:endParaRPr lang="en-US"/>
          </a:p>
        </p:txBody>
      </p:sp>
      <p:sp>
        <p:nvSpPr>
          <p:cNvPr id="23" name="Rectangle 22"/>
          <p:cNvSpPr>
            <a:spLocks noChangeArrowheads="1"/>
          </p:cNvSpPr>
          <p:nvPr/>
        </p:nvSpPr>
        <p:spPr bwMode="auto">
          <a:xfrm>
            <a:off x="6781800" y="6134100"/>
            <a:ext cx="1447800" cy="304800"/>
          </a:xfrm>
          <a:prstGeom prst="rect">
            <a:avLst/>
          </a:prstGeom>
          <a:solidFill>
            <a:schemeClr val="bg2"/>
          </a:solidFill>
          <a:ln w="12700">
            <a:noFill/>
            <a:miter lim="800000"/>
            <a:headEnd type="none" w="sm" len="sm"/>
            <a:tailEnd type="none" w="sm" len="sm"/>
          </a:ln>
        </p:spPr>
        <p:txBody>
          <a:bodyPr>
            <a:spAutoFit/>
          </a:bodyPr>
          <a:lstStyle/>
          <a:p>
            <a:pPr defTabSz="762000" eaLnBrk="0" hangingPunct="0"/>
            <a:r>
              <a:rPr lang="en-US" sz="1400" b="1">
                <a:solidFill>
                  <a:srgbClr val="FFFFFF"/>
                </a:solidFill>
                <a:latin typeface="Arial" charset="0"/>
              </a:rPr>
              <a:t>DFS2 Grid File</a:t>
            </a:r>
          </a:p>
        </p:txBody>
      </p:sp>
      <p:sp>
        <p:nvSpPr>
          <p:cNvPr id="24" name="Rectangle 23"/>
          <p:cNvSpPr>
            <a:spLocks noChangeArrowheads="1"/>
          </p:cNvSpPr>
          <p:nvPr/>
        </p:nvSpPr>
        <p:spPr bwMode="auto">
          <a:xfrm flipV="1">
            <a:off x="4826000" y="6108700"/>
            <a:ext cx="1282700" cy="393700"/>
          </a:xfrm>
          <a:prstGeom prst="rect">
            <a:avLst/>
          </a:prstGeom>
          <a:noFill/>
          <a:ln w="28575">
            <a:solidFill>
              <a:schemeClr val="accent2"/>
            </a:solidFill>
            <a:miter lim="800000"/>
            <a:headEnd/>
            <a:tailEnd/>
          </a:ln>
        </p:spPr>
        <p:txBody>
          <a:bodyPr wrap="none" anchor="ctr"/>
          <a:lstStyle/>
          <a:p>
            <a:endParaRPr lang="en-US"/>
          </a:p>
        </p:txBody>
      </p:sp>
      <p:sp>
        <p:nvSpPr>
          <p:cNvPr id="26" name="Footer Placeholder 25"/>
          <p:cNvSpPr>
            <a:spLocks noGrp="1"/>
          </p:cNvSpPr>
          <p:nvPr>
            <p:ph type="ftr" sz="quarter" idx="11"/>
          </p:nvPr>
        </p:nvSpPr>
        <p:spPr/>
        <p:txBody>
          <a:bodyPr/>
          <a:lstStyle/>
          <a:p>
            <a:r>
              <a:rPr lang="en-GB" noProof="0" smtClean="0"/>
              <a:t>© DHI</a:t>
            </a:r>
            <a:endParaRPr lang="en-GB" noProof="0"/>
          </a:p>
        </p:txBody>
      </p:sp>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wrap="none">
            <a:spAutoFit/>
          </a:bodyPr>
          <a:lstStyle/>
          <a:p>
            <a:r>
              <a:rPr lang="da-DK" sz="2400" dirty="0" smtClean="0">
                <a:solidFill>
                  <a:srgbClr val="FFFFFF"/>
                </a:solidFill>
              </a:rPr>
              <a:t>HD PARAMETER EDITOR</a:t>
            </a:r>
            <a:endParaRPr lang="en-US" sz="2400" dirty="0">
              <a:solidFill>
                <a:srgbClr val="FFFFFF"/>
              </a:solidFill>
            </a:endParaRPr>
          </a:p>
        </p:txBody>
      </p:sp>
      <p:sp>
        <p:nvSpPr>
          <p:cNvPr id="2" name="Content Placeholder 1"/>
          <p:cNvSpPr>
            <a:spLocks noGrp="1"/>
          </p:cNvSpPr>
          <p:nvPr>
            <p:ph sz="quarter" idx="13"/>
          </p:nvPr>
        </p:nvSpPr>
        <p:spPr/>
        <p:txBody>
          <a:bodyPr/>
          <a:lstStyle/>
          <a:p>
            <a:pPr marL="0" indent="0">
              <a:buNone/>
            </a:pPr>
            <a:r>
              <a:rPr lang="da-DK" dirty="0">
                <a:solidFill>
                  <a:srgbClr val="FFFFFF"/>
                </a:solidFill>
              </a:rPr>
              <a:t>1-D FLOOD </a:t>
            </a:r>
            <a:r>
              <a:rPr lang="da-DK" dirty="0" smtClean="0">
                <a:solidFill>
                  <a:srgbClr val="FFFFFF"/>
                </a:solidFill>
              </a:rPr>
              <a:t>MAPPING</a:t>
            </a:r>
          </a:p>
          <a:p>
            <a:r>
              <a:rPr lang="en-US" dirty="0">
                <a:solidFill>
                  <a:srgbClr val="FFFFFF"/>
                </a:solidFill>
              </a:rPr>
              <a:t>Type and Items to Map</a:t>
            </a:r>
          </a:p>
          <a:p>
            <a:pPr marL="0" indent="0">
              <a:buNone/>
            </a:pPr>
            <a:endParaRPr lang="en-US" dirty="0">
              <a:solidFill>
                <a:srgbClr val="FFFFFF"/>
              </a:solidFill>
            </a:endParaRPr>
          </a:p>
          <a:p>
            <a:pPr marL="0" indent="0">
              <a:buNone/>
            </a:pPr>
            <a:endParaRPr lang="en-GB" dirty="0"/>
          </a:p>
        </p:txBody>
      </p:sp>
      <p:pic>
        <p:nvPicPr>
          <p:cNvPr id="4" name="Picture 2"/>
          <p:cNvPicPr>
            <a:picLocks noChangeAspect="1" noChangeArrowheads="1"/>
          </p:cNvPicPr>
          <p:nvPr/>
        </p:nvPicPr>
        <p:blipFill>
          <a:blip r:embed="rId2"/>
          <a:srcRect l="23625" t="31039" r="28055" b="62573"/>
          <a:stretch>
            <a:fillRect/>
          </a:stretch>
        </p:blipFill>
        <p:spPr bwMode="auto">
          <a:xfrm>
            <a:off x="1123920" y="4400532"/>
            <a:ext cx="7397750" cy="733425"/>
          </a:xfrm>
          <a:prstGeom prst="rect">
            <a:avLst/>
          </a:prstGeom>
          <a:noFill/>
          <a:ln w="9525">
            <a:noFill/>
            <a:miter lim="800000"/>
            <a:headEnd/>
            <a:tailEnd/>
          </a:ln>
        </p:spPr>
      </p:pic>
      <p:sp>
        <p:nvSpPr>
          <p:cNvPr id="6" name="Rectangle 5"/>
          <p:cNvSpPr>
            <a:spLocks noChangeArrowheads="1"/>
          </p:cNvSpPr>
          <p:nvPr/>
        </p:nvSpPr>
        <p:spPr bwMode="auto">
          <a:xfrm>
            <a:off x="5000628" y="2571744"/>
            <a:ext cx="1663700" cy="1815882"/>
          </a:xfrm>
          <a:prstGeom prst="rect">
            <a:avLst/>
          </a:prstGeom>
          <a:noFill/>
          <a:ln w="12700">
            <a:noFill/>
            <a:miter lim="800000"/>
            <a:headEnd type="none" w="sm" len="sm"/>
            <a:tailEnd type="none" w="sm" len="sm"/>
          </a:ln>
        </p:spPr>
        <p:txBody>
          <a:bodyPr>
            <a:spAutoFit/>
          </a:bodyPr>
          <a:lstStyle/>
          <a:p>
            <a:pPr defTabSz="762000" eaLnBrk="0" hangingPunct="0"/>
            <a:r>
              <a:rPr lang="en-US" sz="1400" b="1" dirty="0">
                <a:solidFill>
                  <a:srgbClr val="FFFFFF"/>
                </a:solidFill>
                <a:latin typeface="Arial" charset="0"/>
              </a:rPr>
              <a:t>Item:</a:t>
            </a:r>
          </a:p>
          <a:p>
            <a:pPr defTabSz="762000" eaLnBrk="0" hangingPunct="0">
              <a:buFontTx/>
              <a:buChar char="-"/>
            </a:pPr>
            <a:r>
              <a:rPr lang="en-US" sz="1400" b="1" dirty="0">
                <a:solidFill>
                  <a:srgbClr val="FFFFFF"/>
                </a:solidFill>
                <a:latin typeface="Arial" charset="0"/>
              </a:rPr>
              <a:t> Water level</a:t>
            </a:r>
          </a:p>
          <a:p>
            <a:pPr defTabSz="762000" eaLnBrk="0" hangingPunct="0">
              <a:buFontTx/>
              <a:buChar char="-"/>
            </a:pPr>
            <a:r>
              <a:rPr lang="en-US" sz="1400" b="1" dirty="0">
                <a:solidFill>
                  <a:srgbClr val="FFFFFF"/>
                </a:solidFill>
                <a:latin typeface="Arial" charset="0"/>
              </a:rPr>
              <a:t> Water depth</a:t>
            </a:r>
          </a:p>
          <a:p>
            <a:pPr defTabSz="762000" eaLnBrk="0" hangingPunct="0">
              <a:buFontTx/>
              <a:buChar char="-"/>
            </a:pPr>
            <a:r>
              <a:rPr lang="en-US" sz="1400" b="1" dirty="0">
                <a:solidFill>
                  <a:srgbClr val="FFFFFF"/>
                </a:solidFill>
                <a:latin typeface="Arial" charset="0"/>
              </a:rPr>
              <a:t> Velocity</a:t>
            </a:r>
          </a:p>
          <a:p>
            <a:pPr defTabSz="762000" eaLnBrk="0" hangingPunct="0">
              <a:buFontTx/>
              <a:buChar char="-"/>
            </a:pPr>
            <a:r>
              <a:rPr lang="en-US" sz="1400" b="1" dirty="0">
                <a:solidFill>
                  <a:srgbClr val="FFFFFF"/>
                </a:solidFill>
                <a:latin typeface="Arial" charset="0"/>
              </a:rPr>
              <a:t> Velocity * Depth</a:t>
            </a:r>
          </a:p>
          <a:p>
            <a:pPr defTabSz="762000" eaLnBrk="0" hangingPunct="0">
              <a:buFontTx/>
              <a:buChar char="-"/>
            </a:pPr>
            <a:r>
              <a:rPr lang="en-US" sz="1400" b="1" dirty="0">
                <a:solidFill>
                  <a:srgbClr val="FFFFFF"/>
                </a:solidFill>
                <a:latin typeface="Arial" charset="0"/>
              </a:rPr>
              <a:t> AD component</a:t>
            </a:r>
          </a:p>
          <a:p>
            <a:pPr defTabSz="762000" eaLnBrk="0" hangingPunct="0">
              <a:buFontTx/>
              <a:buChar char="-"/>
            </a:pPr>
            <a:r>
              <a:rPr lang="en-US" sz="1400" b="1" dirty="0">
                <a:solidFill>
                  <a:srgbClr val="FFFFFF"/>
                </a:solidFill>
                <a:latin typeface="Arial" charset="0"/>
              </a:rPr>
              <a:t> </a:t>
            </a:r>
            <a:r>
              <a:rPr lang="en-US" sz="1400" b="1" dirty="0" smtClean="0">
                <a:solidFill>
                  <a:srgbClr val="FFFFFF"/>
                </a:solidFill>
                <a:latin typeface="Arial" charset="0"/>
              </a:rPr>
              <a:t>DEM</a:t>
            </a:r>
          </a:p>
          <a:p>
            <a:pPr defTabSz="762000" eaLnBrk="0" hangingPunct="0">
              <a:buFontTx/>
              <a:buChar char="-"/>
            </a:pPr>
            <a:r>
              <a:rPr lang="da-DK" sz="1400" b="1" dirty="0" smtClean="0">
                <a:solidFill>
                  <a:srgbClr val="FFFFFF"/>
                </a:solidFill>
                <a:latin typeface="Arial" charset="0"/>
              </a:rPr>
              <a:t> </a:t>
            </a:r>
            <a:r>
              <a:rPr lang="da-DK" sz="1400" b="1" dirty="0" err="1" smtClean="0">
                <a:solidFill>
                  <a:srgbClr val="FFFFFF"/>
                </a:solidFill>
                <a:latin typeface="Arial" charset="0"/>
              </a:rPr>
              <a:t>h,p,q</a:t>
            </a:r>
            <a:endParaRPr lang="en-US" sz="1400" b="1" dirty="0">
              <a:solidFill>
                <a:srgbClr val="FFFFFF"/>
              </a:solidFill>
              <a:latin typeface="Arial" charset="0"/>
            </a:endParaRPr>
          </a:p>
        </p:txBody>
      </p:sp>
      <p:sp>
        <p:nvSpPr>
          <p:cNvPr id="7" name="Rectangle 6"/>
          <p:cNvSpPr>
            <a:spLocks noChangeArrowheads="1"/>
          </p:cNvSpPr>
          <p:nvPr/>
        </p:nvSpPr>
        <p:spPr bwMode="auto">
          <a:xfrm>
            <a:off x="2920970" y="2205019"/>
            <a:ext cx="1663700" cy="738664"/>
          </a:xfrm>
          <a:prstGeom prst="rect">
            <a:avLst/>
          </a:prstGeom>
          <a:noFill/>
          <a:ln w="12700">
            <a:noFill/>
            <a:miter lim="800000"/>
            <a:headEnd type="none" w="sm" len="sm"/>
            <a:tailEnd type="none" w="sm" len="sm"/>
          </a:ln>
        </p:spPr>
        <p:txBody>
          <a:bodyPr>
            <a:spAutoFit/>
          </a:bodyPr>
          <a:lstStyle/>
          <a:p>
            <a:pPr defTabSz="762000" eaLnBrk="0" hangingPunct="0"/>
            <a:r>
              <a:rPr lang="en-US" sz="1400" b="1">
                <a:solidFill>
                  <a:srgbClr val="FFFFFF"/>
                </a:solidFill>
                <a:latin typeface="Arial" charset="0"/>
              </a:rPr>
              <a:t>Type:</a:t>
            </a:r>
          </a:p>
          <a:p>
            <a:pPr defTabSz="762000" eaLnBrk="0" hangingPunct="0">
              <a:buFontTx/>
              <a:buChar char="-"/>
            </a:pPr>
            <a:r>
              <a:rPr lang="en-US" sz="1400" b="1">
                <a:solidFill>
                  <a:srgbClr val="FFFFFF"/>
                </a:solidFill>
                <a:latin typeface="Arial" charset="0"/>
              </a:rPr>
              <a:t> Static (Max/Min)</a:t>
            </a:r>
          </a:p>
          <a:p>
            <a:pPr defTabSz="762000" eaLnBrk="0" hangingPunct="0">
              <a:buFontTx/>
              <a:buChar char="-"/>
            </a:pPr>
            <a:r>
              <a:rPr lang="en-US" sz="1400" b="1">
                <a:solidFill>
                  <a:srgbClr val="FFFFFF"/>
                </a:solidFill>
                <a:latin typeface="Arial" charset="0"/>
              </a:rPr>
              <a:t> Dynamic</a:t>
            </a:r>
          </a:p>
        </p:txBody>
      </p:sp>
      <p:sp>
        <p:nvSpPr>
          <p:cNvPr id="8" name="Rectangle 7"/>
          <p:cNvSpPr>
            <a:spLocks noChangeArrowheads="1"/>
          </p:cNvSpPr>
          <p:nvPr/>
        </p:nvSpPr>
        <p:spPr bwMode="auto">
          <a:xfrm>
            <a:off x="4864070" y="5799119"/>
            <a:ext cx="1651000" cy="523220"/>
          </a:xfrm>
          <a:prstGeom prst="rect">
            <a:avLst/>
          </a:prstGeom>
          <a:noFill/>
          <a:ln w="12700">
            <a:noFill/>
            <a:miter lim="800000"/>
            <a:headEnd type="none" w="sm" len="sm"/>
            <a:tailEnd type="none" w="sm" len="sm"/>
          </a:ln>
        </p:spPr>
        <p:txBody>
          <a:bodyPr>
            <a:spAutoFit/>
          </a:bodyPr>
          <a:lstStyle/>
          <a:p>
            <a:pPr defTabSz="762000" eaLnBrk="0" hangingPunct="0"/>
            <a:r>
              <a:rPr lang="en-US" sz="1400" b="1" dirty="0">
                <a:solidFill>
                  <a:srgbClr val="FFFFFF"/>
                </a:solidFill>
                <a:latin typeface="Arial" charset="0"/>
              </a:rPr>
              <a:t>Component only used for AD</a:t>
            </a:r>
          </a:p>
        </p:txBody>
      </p:sp>
      <p:sp>
        <p:nvSpPr>
          <p:cNvPr id="9" name="Freeform 8"/>
          <p:cNvSpPr>
            <a:spLocks/>
          </p:cNvSpPr>
          <p:nvPr/>
        </p:nvSpPr>
        <p:spPr bwMode="auto">
          <a:xfrm flipH="1">
            <a:off x="6502370" y="4745019"/>
            <a:ext cx="533400" cy="1206500"/>
          </a:xfrm>
          <a:custGeom>
            <a:avLst/>
            <a:gdLst>
              <a:gd name="T0" fmla="*/ 0 w 328"/>
              <a:gd name="T1" fmla="*/ 0 h 760"/>
              <a:gd name="T2" fmla="*/ 0 w 328"/>
              <a:gd name="T3" fmla="*/ 760 h 760"/>
              <a:gd name="T4" fmla="*/ 328 w 328"/>
              <a:gd name="T5" fmla="*/ 760 h 760"/>
              <a:gd name="T6" fmla="*/ 0 60000 65536"/>
              <a:gd name="T7" fmla="*/ 0 60000 65536"/>
              <a:gd name="T8" fmla="*/ 0 60000 65536"/>
              <a:gd name="T9" fmla="*/ 0 w 328"/>
              <a:gd name="T10" fmla="*/ 0 h 760"/>
              <a:gd name="T11" fmla="*/ 328 w 328"/>
              <a:gd name="T12" fmla="*/ 760 h 760"/>
            </a:gdLst>
            <a:ahLst/>
            <a:cxnLst>
              <a:cxn ang="T6">
                <a:pos x="T0" y="T1"/>
              </a:cxn>
              <a:cxn ang="T7">
                <a:pos x="T2" y="T3"/>
              </a:cxn>
              <a:cxn ang="T8">
                <a:pos x="T4" y="T5"/>
              </a:cxn>
            </a:cxnLst>
            <a:rect l="T9" t="T10" r="T11" b="T12"/>
            <a:pathLst>
              <a:path w="328" h="760">
                <a:moveTo>
                  <a:pt x="0" y="0"/>
                </a:moveTo>
                <a:lnTo>
                  <a:pt x="0" y="760"/>
                </a:lnTo>
                <a:lnTo>
                  <a:pt x="328" y="760"/>
                </a:lnTo>
              </a:path>
            </a:pathLst>
          </a:custGeom>
          <a:noFill/>
          <a:ln w="28575">
            <a:solidFill>
              <a:schemeClr val="accent2"/>
            </a:solidFill>
            <a:round/>
            <a:headEnd/>
            <a:tailEnd type="triangle" w="med" len="med"/>
          </a:ln>
        </p:spPr>
        <p:txBody>
          <a:bodyPr/>
          <a:lstStyle/>
          <a:p>
            <a:endParaRPr lang="en-US"/>
          </a:p>
        </p:txBody>
      </p:sp>
      <p:sp>
        <p:nvSpPr>
          <p:cNvPr id="10" name="Freeform 9"/>
          <p:cNvSpPr>
            <a:spLocks/>
          </p:cNvSpPr>
          <p:nvPr/>
        </p:nvSpPr>
        <p:spPr bwMode="auto">
          <a:xfrm rot="10800000" flipH="1">
            <a:off x="2374870" y="2319319"/>
            <a:ext cx="533400" cy="2222500"/>
          </a:xfrm>
          <a:custGeom>
            <a:avLst/>
            <a:gdLst>
              <a:gd name="T0" fmla="*/ 0 w 328"/>
              <a:gd name="T1" fmla="*/ 0 h 760"/>
              <a:gd name="T2" fmla="*/ 0 w 328"/>
              <a:gd name="T3" fmla="*/ 760 h 760"/>
              <a:gd name="T4" fmla="*/ 328 w 328"/>
              <a:gd name="T5" fmla="*/ 760 h 760"/>
              <a:gd name="T6" fmla="*/ 0 60000 65536"/>
              <a:gd name="T7" fmla="*/ 0 60000 65536"/>
              <a:gd name="T8" fmla="*/ 0 60000 65536"/>
              <a:gd name="T9" fmla="*/ 0 w 328"/>
              <a:gd name="T10" fmla="*/ 0 h 760"/>
              <a:gd name="T11" fmla="*/ 328 w 328"/>
              <a:gd name="T12" fmla="*/ 760 h 760"/>
            </a:gdLst>
            <a:ahLst/>
            <a:cxnLst>
              <a:cxn ang="T6">
                <a:pos x="T0" y="T1"/>
              </a:cxn>
              <a:cxn ang="T7">
                <a:pos x="T2" y="T3"/>
              </a:cxn>
              <a:cxn ang="T8">
                <a:pos x="T4" y="T5"/>
              </a:cxn>
            </a:cxnLst>
            <a:rect l="T9" t="T10" r="T11" b="T12"/>
            <a:pathLst>
              <a:path w="328" h="760">
                <a:moveTo>
                  <a:pt x="0" y="0"/>
                </a:moveTo>
                <a:lnTo>
                  <a:pt x="0" y="760"/>
                </a:lnTo>
                <a:lnTo>
                  <a:pt x="328" y="760"/>
                </a:lnTo>
              </a:path>
            </a:pathLst>
          </a:custGeom>
          <a:noFill/>
          <a:ln w="28575">
            <a:solidFill>
              <a:schemeClr val="accent2"/>
            </a:solidFill>
            <a:round/>
            <a:headEnd/>
            <a:tailEnd type="triangle" w="med" len="med"/>
          </a:ln>
        </p:spPr>
        <p:txBody>
          <a:bodyPr/>
          <a:lstStyle/>
          <a:p>
            <a:endParaRPr lang="en-US"/>
          </a:p>
        </p:txBody>
      </p:sp>
      <p:sp>
        <p:nvSpPr>
          <p:cNvPr id="11" name="Freeform 10"/>
          <p:cNvSpPr>
            <a:spLocks/>
          </p:cNvSpPr>
          <p:nvPr/>
        </p:nvSpPr>
        <p:spPr bwMode="auto">
          <a:xfrm rot="10800000" flipH="1">
            <a:off x="4432270" y="2878119"/>
            <a:ext cx="533400" cy="1651000"/>
          </a:xfrm>
          <a:custGeom>
            <a:avLst/>
            <a:gdLst>
              <a:gd name="T0" fmla="*/ 0 w 328"/>
              <a:gd name="T1" fmla="*/ 0 h 760"/>
              <a:gd name="T2" fmla="*/ 0 w 328"/>
              <a:gd name="T3" fmla="*/ 760 h 760"/>
              <a:gd name="T4" fmla="*/ 328 w 328"/>
              <a:gd name="T5" fmla="*/ 760 h 760"/>
              <a:gd name="T6" fmla="*/ 0 60000 65536"/>
              <a:gd name="T7" fmla="*/ 0 60000 65536"/>
              <a:gd name="T8" fmla="*/ 0 60000 65536"/>
              <a:gd name="T9" fmla="*/ 0 w 328"/>
              <a:gd name="T10" fmla="*/ 0 h 760"/>
              <a:gd name="T11" fmla="*/ 328 w 328"/>
              <a:gd name="T12" fmla="*/ 760 h 760"/>
            </a:gdLst>
            <a:ahLst/>
            <a:cxnLst>
              <a:cxn ang="T6">
                <a:pos x="T0" y="T1"/>
              </a:cxn>
              <a:cxn ang="T7">
                <a:pos x="T2" y="T3"/>
              </a:cxn>
              <a:cxn ang="T8">
                <a:pos x="T4" y="T5"/>
              </a:cxn>
            </a:cxnLst>
            <a:rect l="T9" t="T10" r="T11" b="T12"/>
            <a:pathLst>
              <a:path w="328" h="760">
                <a:moveTo>
                  <a:pt x="0" y="0"/>
                </a:moveTo>
                <a:lnTo>
                  <a:pt x="0" y="760"/>
                </a:lnTo>
                <a:lnTo>
                  <a:pt x="328" y="760"/>
                </a:lnTo>
              </a:path>
            </a:pathLst>
          </a:custGeom>
          <a:noFill/>
          <a:ln w="28575">
            <a:solidFill>
              <a:schemeClr val="accent2"/>
            </a:solidFill>
            <a:round/>
            <a:headEnd/>
            <a:tailEnd type="triangle" w="med" len="med"/>
          </a:ln>
        </p:spPr>
        <p:txBody>
          <a:bodyPr/>
          <a:lstStyle/>
          <a:p>
            <a:endParaRPr lang="en-US"/>
          </a:p>
        </p:txBody>
      </p:sp>
      <p:sp>
        <p:nvSpPr>
          <p:cNvPr id="13" name="Footer Placeholder 12"/>
          <p:cNvSpPr>
            <a:spLocks noGrp="1"/>
          </p:cNvSpPr>
          <p:nvPr>
            <p:ph type="ftr" sz="quarter" idx="11"/>
          </p:nvPr>
        </p:nvSpPr>
        <p:spPr/>
        <p:txBody>
          <a:bodyPr/>
          <a:lstStyle/>
          <a:p>
            <a:r>
              <a:rPr lang="en-GB" noProof="0" smtClean="0"/>
              <a:t>© DHI</a:t>
            </a:r>
            <a:endParaRPr lang="en-GB" noProof="0"/>
          </a:p>
        </p:txBody>
      </p:sp>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wrap="none">
            <a:spAutoFit/>
          </a:bodyPr>
          <a:lstStyle/>
          <a:p>
            <a:r>
              <a:rPr lang="da-DK" sz="2400" dirty="0" smtClean="0">
                <a:solidFill>
                  <a:srgbClr val="FFFFFF"/>
                </a:solidFill>
              </a:rPr>
              <a:t>HD PARAMETER EDITOR</a:t>
            </a:r>
            <a:endParaRPr lang="en-US" sz="2400" dirty="0">
              <a:solidFill>
                <a:srgbClr val="FFFFFF"/>
              </a:solidFill>
            </a:endParaRPr>
          </a:p>
        </p:txBody>
      </p:sp>
      <p:sp>
        <p:nvSpPr>
          <p:cNvPr id="2" name="Content Placeholder 1"/>
          <p:cNvSpPr>
            <a:spLocks noGrp="1"/>
          </p:cNvSpPr>
          <p:nvPr>
            <p:ph sz="quarter" idx="13"/>
          </p:nvPr>
        </p:nvSpPr>
        <p:spPr/>
        <p:txBody>
          <a:bodyPr/>
          <a:lstStyle/>
          <a:p>
            <a:pPr marL="0" indent="0">
              <a:buNone/>
            </a:pPr>
            <a:r>
              <a:rPr lang="da-DK" dirty="0">
                <a:solidFill>
                  <a:srgbClr val="FFFFFF"/>
                </a:solidFill>
              </a:rPr>
              <a:t>1-D FLOOD </a:t>
            </a:r>
            <a:r>
              <a:rPr lang="da-DK" dirty="0" smtClean="0">
                <a:solidFill>
                  <a:srgbClr val="FFFFFF"/>
                </a:solidFill>
              </a:rPr>
              <a:t>MAPPING</a:t>
            </a:r>
          </a:p>
          <a:p>
            <a:r>
              <a:rPr lang="en-US" dirty="0">
                <a:solidFill>
                  <a:srgbClr val="FFFFFF"/>
                </a:solidFill>
              </a:rPr>
              <a:t>Temporal Settings (Dynamic Items Only)</a:t>
            </a:r>
          </a:p>
          <a:p>
            <a:pPr marL="0" indent="0">
              <a:buNone/>
            </a:pPr>
            <a:endParaRPr lang="en-US" dirty="0">
              <a:solidFill>
                <a:srgbClr val="FFFFFF"/>
              </a:solidFill>
            </a:endParaRPr>
          </a:p>
          <a:p>
            <a:endParaRPr lang="en-GB" dirty="0"/>
          </a:p>
        </p:txBody>
      </p:sp>
      <p:pic>
        <p:nvPicPr>
          <p:cNvPr id="4" name="Picture 2"/>
          <p:cNvPicPr>
            <a:picLocks noChangeAspect="1" noChangeArrowheads="1"/>
          </p:cNvPicPr>
          <p:nvPr/>
        </p:nvPicPr>
        <p:blipFill>
          <a:blip r:embed="rId2"/>
          <a:srcRect l="23625" t="31039" r="28055" b="62573"/>
          <a:stretch>
            <a:fillRect/>
          </a:stretch>
        </p:blipFill>
        <p:spPr bwMode="auto">
          <a:xfrm>
            <a:off x="1163638" y="4341813"/>
            <a:ext cx="7275512" cy="720725"/>
          </a:xfrm>
          <a:prstGeom prst="rect">
            <a:avLst/>
          </a:prstGeom>
          <a:noFill/>
          <a:ln w="9525">
            <a:noFill/>
            <a:miter lim="800000"/>
            <a:headEnd/>
            <a:tailEnd/>
          </a:ln>
        </p:spPr>
      </p:pic>
      <p:sp>
        <p:nvSpPr>
          <p:cNvPr id="6" name="Rectangle 5"/>
          <p:cNvSpPr>
            <a:spLocks noChangeArrowheads="1"/>
          </p:cNvSpPr>
          <p:nvPr/>
        </p:nvSpPr>
        <p:spPr bwMode="auto">
          <a:xfrm>
            <a:off x="2921000" y="2133600"/>
            <a:ext cx="1422400" cy="738664"/>
          </a:xfrm>
          <a:prstGeom prst="rect">
            <a:avLst/>
          </a:prstGeom>
          <a:noFill/>
          <a:ln w="12700">
            <a:noFill/>
            <a:miter lim="800000"/>
            <a:headEnd type="none" w="sm" len="sm"/>
            <a:tailEnd type="none" w="sm" len="sm"/>
          </a:ln>
        </p:spPr>
        <p:txBody>
          <a:bodyPr>
            <a:spAutoFit/>
          </a:bodyPr>
          <a:lstStyle/>
          <a:p>
            <a:pPr defTabSz="762000" eaLnBrk="0" hangingPunct="0"/>
            <a:r>
              <a:rPr lang="en-US" sz="1400" b="1">
                <a:solidFill>
                  <a:srgbClr val="FFFFFF"/>
                </a:solidFill>
                <a:latin typeface="Arial" charset="0"/>
              </a:rPr>
              <a:t>Multiple of the Time Step in MIKE11</a:t>
            </a:r>
          </a:p>
        </p:txBody>
      </p:sp>
      <p:sp>
        <p:nvSpPr>
          <p:cNvPr id="7" name="Freeform 6"/>
          <p:cNvSpPr>
            <a:spLocks/>
          </p:cNvSpPr>
          <p:nvPr/>
        </p:nvSpPr>
        <p:spPr bwMode="auto">
          <a:xfrm rot="10800000" flipH="1">
            <a:off x="2374900" y="2247900"/>
            <a:ext cx="533400" cy="2222500"/>
          </a:xfrm>
          <a:custGeom>
            <a:avLst/>
            <a:gdLst>
              <a:gd name="T0" fmla="*/ 0 w 328"/>
              <a:gd name="T1" fmla="*/ 0 h 760"/>
              <a:gd name="T2" fmla="*/ 0 w 328"/>
              <a:gd name="T3" fmla="*/ 760 h 760"/>
              <a:gd name="T4" fmla="*/ 328 w 328"/>
              <a:gd name="T5" fmla="*/ 760 h 760"/>
              <a:gd name="T6" fmla="*/ 0 60000 65536"/>
              <a:gd name="T7" fmla="*/ 0 60000 65536"/>
              <a:gd name="T8" fmla="*/ 0 60000 65536"/>
              <a:gd name="T9" fmla="*/ 0 w 328"/>
              <a:gd name="T10" fmla="*/ 0 h 760"/>
              <a:gd name="T11" fmla="*/ 328 w 328"/>
              <a:gd name="T12" fmla="*/ 760 h 760"/>
            </a:gdLst>
            <a:ahLst/>
            <a:cxnLst>
              <a:cxn ang="T6">
                <a:pos x="T0" y="T1"/>
              </a:cxn>
              <a:cxn ang="T7">
                <a:pos x="T2" y="T3"/>
              </a:cxn>
              <a:cxn ang="T8">
                <a:pos x="T4" y="T5"/>
              </a:cxn>
            </a:cxnLst>
            <a:rect l="T9" t="T10" r="T11" b="T12"/>
            <a:pathLst>
              <a:path w="328" h="760">
                <a:moveTo>
                  <a:pt x="0" y="0"/>
                </a:moveTo>
                <a:lnTo>
                  <a:pt x="0" y="760"/>
                </a:lnTo>
                <a:lnTo>
                  <a:pt x="328" y="760"/>
                </a:lnTo>
              </a:path>
            </a:pathLst>
          </a:custGeom>
          <a:noFill/>
          <a:ln w="28575">
            <a:solidFill>
              <a:schemeClr val="accent2"/>
            </a:solidFill>
            <a:round/>
            <a:headEnd/>
            <a:tailEnd type="triangle" w="med" len="med"/>
          </a:ln>
        </p:spPr>
        <p:txBody>
          <a:bodyPr/>
          <a:lstStyle/>
          <a:p>
            <a:endParaRPr lang="en-US"/>
          </a:p>
        </p:txBody>
      </p:sp>
      <p:sp>
        <p:nvSpPr>
          <p:cNvPr id="8" name="Rectangle 7"/>
          <p:cNvSpPr>
            <a:spLocks noChangeArrowheads="1"/>
          </p:cNvSpPr>
          <p:nvPr/>
        </p:nvSpPr>
        <p:spPr bwMode="auto">
          <a:xfrm>
            <a:off x="4572000" y="2905125"/>
            <a:ext cx="1422400" cy="523220"/>
          </a:xfrm>
          <a:prstGeom prst="rect">
            <a:avLst/>
          </a:prstGeom>
          <a:noFill/>
          <a:ln w="12700">
            <a:noFill/>
            <a:miter lim="800000"/>
            <a:headEnd type="none" w="sm" len="sm"/>
            <a:tailEnd type="none" w="sm" len="sm"/>
          </a:ln>
        </p:spPr>
        <p:txBody>
          <a:bodyPr>
            <a:spAutoFit/>
          </a:bodyPr>
          <a:lstStyle/>
          <a:p>
            <a:pPr defTabSz="762000" eaLnBrk="0" hangingPunct="0"/>
            <a:r>
              <a:rPr lang="en-US" sz="1400" b="1">
                <a:solidFill>
                  <a:srgbClr val="FFFFFF"/>
                </a:solidFill>
                <a:latin typeface="Arial" charset="0"/>
              </a:rPr>
              <a:t>Full Period of Simulation</a:t>
            </a:r>
          </a:p>
        </p:txBody>
      </p:sp>
      <p:sp>
        <p:nvSpPr>
          <p:cNvPr id="9" name="Freeform 8"/>
          <p:cNvSpPr>
            <a:spLocks/>
          </p:cNvSpPr>
          <p:nvPr/>
        </p:nvSpPr>
        <p:spPr bwMode="auto">
          <a:xfrm rot="10800000" flipH="1">
            <a:off x="4114800" y="3048000"/>
            <a:ext cx="533400" cy="1422400"/>
          </a:xfrm>
          <a:custGeom>
            <a:avLst/>
            <a:gdLst>
              <a:gd name="T0" fmla="*/ 0 w 328"/>
              <a:gd name="T1" fmla="*/ 0 h 760"/>
              <a:gd name="T2" fmla="*/ 0 w 328"/>
              <a:gd name="T3" fmla="*/ 760 h 760"/>
              <a:gd name="T4" fmla="*/ 328 w 328"/>
              <a:gd name="T5" fmla="*/ 760 h 760"/>
              <a:gd name="T6" fmla="*/ 0 60000 65536"/>
              <a:gd name="T7" fmla="*/ 0 60000 65536"/>
              <a:gd name="T8" fmla="*/ 0 60000 65536"/>
              <a:gd name="T9" fmla="*/ 0 w 328"/>
              <a:gd name="T10" fmla="*/ 0 h 760"/>
              <a:gd name="T11" fmla="*/ 328 w 328"/>
              <a:gd name="T12" fmla="*/ 760 h 760"/>
            </a:gdLst>
            <a:ahLst/>
            <a:cxnLst>
              <a:cxn ang="T6">
                <a:pos x="T0" y="T1"/>
              </a:cxn>
              <a:cxn ang="T7">
                <a:pos x="T2" y="T3"/>
              </a:cxn>
              <a:cxn ang="T8">
                <a:pos x="T4" y="T5"/>
              </a:cxn>
            </a:cxnLst>
            <a:rect l="T9" t="T10" r="T11" b="T12"/>
            <a:pathLst>
              <a:path w="328" h="760">
                <a:moveTo>
                  <a:pt x="0" y="0"/>
                </a:moveTo>
                <a:lnTo>
                  <a:pt x="0" y="760"/>
                </a:lnTo>
                <a:lnTo>
                  <a:pt x="328" y="760"/>
                </a:lnTo>
              </a:path>
            </a:pathLst>
          </a:custGeom>
          <a:noFill/>
          <a:ln w="28575">
            <a:solidFill>
              <a:schemeClr val="accent2"/>
            </a:solidFill>
            <a:round/>
            <a:headEnd/>
            <a:tailEnd type="triangle" w="med" len="med"/>
          </a:ln>
        </p:spPr>
        <p:txBody>
          <a:bodyPr/>
          <a:lstStyle/>
          <a:p>
            <a:endParaRPr lang="en-US"/>
          </a:p>
        </p:txBody>
      </p:sp>
      <p:sp>
        <p:nvSpPr>
          <p:cNvPr id="10" name="Rectangle 9"/>
          <p:cNvSpPr>
            <a:spLocks noChangeArrowheads="1"/>
          </p:cNvSpPr>
          <p:nvPr/>
        </p:nvSpPr>
        <p:spPr bwMode="auto">
          <a:xfrm>
            <a:off x="4800600" y="5740400"/>
            <a:ext cx="1651000" cy="738664"/>
          </a:xfrm>
          <a:prstGeom prst="rect">
            <a:avLst/>
          </a:prstGeom>
          <a:noFill/>
          <a:ln w="12700">
            <a:noFill/>
            <a:miter lim="800000"/>
            <a:headEnd type="none" w="sm" len="sm"/>
            <a:tailEnd type="none" w="sm" len="sm"/>
          </a:ln>
        </p:spPr>
        <p:txBody>
          <a:bodyPr>
            <a:spAutoFit/>
          </a:bodyPr>
          <a:lstStyle/>
          <a:p>
            <a:pPr defTabSz="762000" eaLnBrk="0" hangingPunct="0"/>
            <a:r>
              <a:rPr lang="en-US" sz="1400" b="1">
                <a:solidFill>
                  <a:srgbClr val="FFFFFF"/>
                </a:solidFill>
                <a:latin typeface="Arial" charset="0"/>
              </a:rPr>
              <a:t>Start and End Times for Part Simulation</a:t>
            </a:r>
          </a:p>
        </p:txBody>
      </p:sp>
      <p:sp>
        <p:nvSpPr>
          <p:cNvPr id="11" name="Freeform 10"/>
          <p:cNvSpPr>
            <a:spLocks/>
          </p:cNvSpPr>
          <p:nvPr/>
        </p:nvSpPr>
        <p:spPr bwMode="auto">
          <a:xfrm flipH="1">
            <a:off x="6134100" y="5029200"/>
            <a:ext cx="419100" cy="838200"/>
          </a:xfrm>
          <a:custGeom>
            <a:avLst/>
            <a:gdLst>
              <a:gd name="T0" fmla="*/ 0 w 328"/>
              <a:gd name="T1" fmla="*/ 0 h 760"/>
              <a:gd name="T2" fmla="*/ 0 w 328"/>
              <a:gd name="T3" fmla="*/ 760 h 760"/>
              <a:gd name="T4" fmla="*/ 328 w 328"/>
              <a:gd name="T5" fmla="*/ 760 h 760"/>
              <a:gd name="T6" fmla="*/ 0 60000 65536"/>
              <a:gd name="T7" fmla="*/ 0 60000 65536"/>
              <a:gd name="T8" fmla="*/ 0 60000 65536"/>
              <a:gd name="T9" fmla="*/ 0 w 328"/>
              <a:gd name="T10" fmla="*/ 0 h 760"/>
              <a:gd name="T11" fmla="*/ 328 w 328"/>
              <a:gd name="T12" fmla="*/ 760 h 760"/>
            </a:gdLst>
            <a:ahLst/>
            <a:cxnLst>
              <a:cxn ang="T6">
                <a:pos x="T0" y="T1"/>
              </a:cxn>
              <a:cxn ang="T7">
                <a:pos x="T2" y="T3"/>
              </a:cxn>
              <a:cxn ang="T8">
                <a:pos x="T4" y="T5"/>
              </a:cxn>
            </a:cxnLst>
            <a:rect l="T9" t="T10" r="T11" b="T12"/>
            <a:pathLst>
              <a:path w="328" h="760">
                <a:moveTo>
                  <a:pt x="0" y="0"/>
                </a:moveTo>
                <a:lnTo>
                  <a:pt x="0" y="760"/>
                </a:lnTo>
                <a:lnTo>
                  <a:pt x="328" y="760"/>
                </a:lnTo>
              </a:path>
            </a:pathLst>
          </a:custGeom>
          <a:noFill/>
          <a:ln w="28575">
            <a:solidFill>
              <a:schemeClr val="accent2"/>
            </a:solidFill>
            <a:round/>
            <a:headEnd/>
            <a:tailEnd type="triangle" w="med" len="med"/>
          </a:ln>
        </p:spPr>
        <p:txBody>
          <a:bodyPr/>
          <a:lstStyle/>
          <a:p>
            <a:endParaRPr lang="en-US"/>
          </a:p>
        </p:txBody>
      </p:sp>
      <p:sp>
        <p:nvSpPr>
          <p:cNvPr id="13" name="Footer Placeholder 12"/>
          <p:cNvSpPr>
            <a:spLocks noGrp="1"/>
          </p:cNvSpPr>
          <p:nvPr>
            <p:ph type="ftr" sz="quarter" idx="11"/>
          </p:nvPr>
        </p:nvSpPr>
        <p:spPr/>
        <p:txBody>
          <a:bodyPr/>
          <a:lstStyle/>
          <a:p>
            <a:r>
              <a:rPr lang="en-GB" noProof="0" smtClean="0"/>
              <a:t>© DHI</a:t>
            </a:r>
            <a:endParaRPr lang="en-GB" noProof="0"/>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wrap="none">
            <a:spAutoFit/>
          </a:bodyPr>
          <a:lstStyle/>
          <a:p>
            <a:r>
              <a:rPr lang="da-DK" sz="2400" dirty="0" smtClean="0">
                <a:solidFill>
                  <a:srgbClr val="FFFFFF"/>
                </a:solidFill>
              </a:rPr>
              <a:t>HD PARAMETER EDITOR</a:t>
            </a:r>
            <a:endParaRPr lang="en-US" sz="2400" dirty="0">
              <a:solidFill>
                <a:srgbClr val="FFFFFF"/>
              </a:solidFill>
            </a:endParaRPr>
          </a:p>
        </p:txBody>
      </p:sp>
      <p:sp>
        <p:nvSpPr>
          <p:cNvPr id="2" name="Content Placeholder 1"/>
          <p:cNvSpPr>
            <a:spLocks noGrp="1"/>
          </p:cNvSpPr>
          <p:nvPr>
            <p:ph sz="quarter" idx="13"/>
          </p:nvPr>
        </p:nvSpPr>
        <p:spPr/>
        <p:txBody>
          <a:bodyPr/>
          <a:lstStyle/>
          <a:p>
            <a:pPr marL="0" indent="0">
              <a:buNone/>
            </a:pPr>
            <a:r>
              <a:rPr lang="da-DK" dirty="0">
                <a:solidFill>
                  <a:srgbClr val="FFFFFF"/>
                </a:solidFill>
              </a:rPr>
              <a:t>1-D FLOOD </a:t>
            </a:r>
            <a:r>
              <a:rPr lang="da-DK" dirty="0" smtClean="0">
                <a:solidFill>
                  <a:srgbClr val="FFFFFF"/>
                </a:solidFill>
              </a:rPr>
              <a:t>MAPPING</a:t>
            </a:r>
          </a:p>
          <a:p>
            <a:r>
              <a:rPr lang="en-US" dirty="0">
                <a:solidFill>
                  <a:srgbClr val="FFFFFF"/>
                </a:solidFill>
              </a:rPr>
              <a:t>DEM Input Data Options</a:t>
            </a:r>
          </a:p>
          <a:p>
            <a:endParaRPr lang="en-US" dirty="0">
              <a:solidFill>
                <a:srgbClr val="FFFFFF"/>
              </a:solidFill>
            </a:endParaRPr>
          </a:p>
          <a:p>
            <a:endParaRPr lang="en-GB" dirty="0"/>
          </a:p>
        </p:txBody>
      </p:sp>
      <p:pic>
        <p:nvPicPr>
          <p:cNvPr id="4" name="Picture 2"/>
          <p:cNvPicPr>
            <a:picLocks noChangeAspect="1" noChangeArrowheads="1"/>
          </p:cNvPicPr>
          <p:nvPr/>
        </p:nvPicPr>
        <p:blipFill>
          <a:blip r:embed="rId2"/>
          <a:srcRect l="22148" t="49762" r="26947" b="14781"/>
          <a:stretch>
            <a:fillRect/>
          </a:stretch>
        </p:blipFill>
        <p:spPr bwMode="auto">
          <a:xfrm>
            <a:off x="801688" y="2168525"/>
            <a:ext cx="4964112" cy="2589213"/>
          </a:xfrm>
          <a:prstGeom prst="rect">
            <a:avLst/>
          </a:prstGeom>
          <a:noFill/>
          <a:ln w="9525">
            <a:noFill/>
            <a:miter lim="800000"/>
            <a:headEnd/>
            <a:tailEnd/>
          </a:ln>
        </p:spPr>
      </p:pic>
      <p:pic>
        <p:nvPicPr>
          <p:cNvPr id="6" name="Picture 5"/>
          <p:cNvPicPr>
            <a:picLocks noChangeAspect="1" noChangeArrowheads="1"/>
          </p:cNvPicPr>
          <p:nvPr/>
        </p:nvPicPr>
        <p:blipFill>
          <a:blip r:embed="rId3"/>
          <a:srcRect l="25839" t="17227" r="18457" b="36914"/>
          <a:stretch>
            <a:fillRect/>
          </a:stretch>
        </p:blipFill>
        <p:spPr bwMode="auto">
          <a:xfrm>
            <a:off x="4062413" y="3684588"/>
            <a:ext cx="4959350" cy="3062287"/>
          </a:xfrm>
          <a:prstGeom prst="rect">
            <a:avLst/>
          </a:prstGeom>
          <a:noFill/>
          <a:ln w="9525">
            <a:noFill/>
            <a:miter lim="800000"/>
            <a:headEnd/>
            <a:tailEnd/>
          </a:ln>
        </p:spPr>
      </p:pic>
      <p:sp>
        <p:nvSpPr>
          <p:cNvPr id="7" name="Oval 6"/>
          <p:cNvSpPr>
            <a:spLocks noChangeArrowheads="1"/>
          </p:cNvSpPr>
          <p:nvPr/>
        </p:nvSpPr>
        <p:spPr bwMode="auto">
          <a:xfrm>
            <a:off x="6756400" y="3975100"/>
            <a:ext cx="1574800" cy="1574800"/>
          </a:xfrm>
          <a:prstGeom prst="ellipse">
            <a:avLst/>
          </a:prstGeom>
          <a:noFill/>
          <a:ln w="28575">
            <a:solidFill>
              <a:schemeClr val="accent2"/>
            </a:solidFill>
            <a:round/>
            <a:headEnd/>
            <a:tailEnd/>
          </a:ln>
        </p:spPr>
        <p:txBody>
          <a:bodyPr wrap="none" anchor="ctr"/>
          <a:lstStyle/>
          <a:p>
            <a:endParaRPr lang="en-US"/>
          </a:p>
        </p:txBody>
      </p:sp>
      <p:sp>
        <p:nvSpPr>
          <p:cNvPr id="8" name="Freeform 7"/>
          <p:cNvSpPr>
            <a:spLocks/>
          </p:cNvSpPr>
          <p:nvPr/>
        </p:nvSpPr>
        <p:spPr bwMode="auto">
          <a:xfrm>
            <a:off x="4102100" y="2844800"/>
            <a:ext cx="3429000" cy="1117600"/>
          </a:xfrm>
          <a:custGeom>
            <a:avLst/>
            <a:gdLst>
              <a:gd name="T0" fmla="*/ 0 w 2160"/>
              <a:gd name="T1" fmla="*/ 0 h 704"/>
              <a:gd name="T2" fmla="*/ 2160 w 2160"/>
              <a:gd name="T3" fmla="*/ 0 h 704"/>
              <a:gd name="T4" fmla="*/ 2160 w 2160"/>
              <a:gd name="T5" fmla="*/ 704 h 704"/>
              <a:gd name="T6" fmla="*/ 0 60000 65536"/>
              <a:gd name="T7" fmla="*/ 0 60000 65536"/>
              <a:gd name="T8" fmla="*/ 0 60000 65536"/>
              <a:gd name="T9" fmla="*/ 0 w 2160"/>
              <a:gd name="T10" fmla="*/ 0 h 704"/>
              <a:gd name="T11" fmla="*/ 2160 w 2160"/>
              <a:gd name="T12" fmla="*/ 704 h 704"/>
            </a:gdLst>
            <a:ahLst/>
            <a:cxnLst>
              <a:cxn ang="T6">
                <a:pos x="T0" y="T1"/>
              </a:cxn>
              <a:cxn ang="T7">
                <a:pos x="T2" y="T3"/>
              </a:cxn>
              <a:cxn ang="T8">
                <a:pos x="T4" y="T5"/>
              </a:cxn>
            </a:cxnLst>
            <a:rect l="T9" t="T10" r="T11" b="T12"/>
            <a:pathLst>
              <a:path w="2160" h="704">
                <a:moveTo>
                  <a:pt x="0" y="0"/>
                </a:moveTo>
                <a:lnTo>
                  <a:pt x="2160" y="0"/>
                </a:lnTo>
                <a:lnTo>
                  <a:pt x="2160" y="704"/>
                </a:lnTo>
              </a:path>
            </a:pathLst>
          </a:custGeom>
          <a:noFill/>
          <a:ln w="28575">
            <a:solidFill>
              <a:schemeClr val="accent2"/>
            </a:solidFill>
            <a:round/>
            <a:headEnd type="triangle" w="med" len="med"/>
            <a:tailEnd/>
          </a:ln>
        </p:spPr>
        <p:txBody>
          <a:bodyPr/>
          <a:lstStyle/>
          <a:p>
            <a:endParaRPr lang="en-US"/>
          </a:p>
        </p:txBody>
      </p:sp>
      <p:sp>
        <p:nvSpPr>
          <p:cNvPr id="9" name="Text Box 8"/>
          <p:cNvSpPr txBox="1">
            <a:spLocks noChangeArrowheads="1"/>
          </p:cNvSpPr>
          <p:nvPr/>
        </p:nvSpPr>
        <p:spPr bwMode="auto">
          <a:xfrm>
            <a:off x="755576" y="5229200"/>
            <a:ext cx="2119313" cy="641350"/>
          </a:xfrm>
          <a:prstGeom prst="rect">
            <a:avLst/>
          </a:prstGeom>
          <a:noFill/>
          <a:ln w="9525">
            <a:noFill/>
            <a:miter lim="800000"/>
            <a:headEnd/>
            <a:tailEnd/>
          </a:ln>
        </p:spPr>
        <p:txBody>
          <a:bodyPr>
            <a:spAutoFit/>
          </a:bodyPr>
          <a:lstStyle/>
          <a:p>
            <a:r>
              <a:rPr lang="en-GB" sz="1800" smtClean="0">
                <a:solidFill>
                  <a:srgbClr val="FFFFFF"/>
                </a:solidFill>
                <a:latin typeface="Arial"/>
              </a:rPr>
              <a:t>Use 2-D Data to Refine Mapping</a:t>
            </a:r>
            <a:endParaRPr lang="en-GB" sz="1800" dirty="0">
              <a:solidFill>
                <a:srgbClr val="FFFFFF"/>
              </a:solidFill>
              <a:latin typeface="Arial"/>
            </a:endParaRPr>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HD PARAMETER EDITOR</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DEM Output Options</a:t>
            </a:r>
          </a:p>
          <a:p>
            <a:endParaRPr lang="en-GB" dirty="0"/>
          </a:p>
        </p:txBody>
      </p:sp>
      <p:pic>
        <p:nvPicPr>
          <p:cNvPr id="4" name="Picture 4"/>
          <p:cNvPicPr>
            <a:picLocks noChangeAspect="1" noChangeArrowheads="1"/>
          </p:cNvPicPr>
          <p:nvPr/>
        </p:nvPicPr>
        <p:blipFill>
          <a:blip r:embed="rId3"/>
          <a:srcRect l="18457" t="34453" r="33223" b="34453"/>
          <a:stretch>
            <a:fillRect/>
          </a:stretch>
        </p:blipFill>
        <p:spPr bwMode="auto">
          <a:xfrm>
            <a:off x="4108772" y="4250456"/>
            <a:ext cx="4711700" cy="2274888"/>
          </a:xfrm>
          <a:prstGeom prst="rect">
            <a:avLst/>
          </a:prstGeom>
          <a:noFill/>
          <a:ln w="9525">
            <a:noFill/>
            <a:miter lim="800000"/>
            <a:headEnd/>
            <a:tailEnd/>
          </a:ln>
          <a:effectLst/>
        </p:spPr>
      </p:pic>
      <p:pic>
        <p:nvPicPr>
          <p:cNvPr id="5" name="Snake3D.avi">
            <a:hlinkClick r:id="" action="ppaction://media"/>
          </p:cNvPr>
          <p:cNvPicPr>
            <a:picLocks noRot="1" noChangeAspect="1" noChangeArrowheads="1"/>
          </p:cNvPicPr>
          <p:nvPr>
            <a:videoFile r:link="rId1"/>
          </p:nvPr>
        </p:nvPicPr>
        <p:blipFill>
          <a:blip r:embed="rId4"/>
          <a:stretch>
            <a:fillRect/>
          </a:stretch>
        </p:blipFill>
        <p:spPr>
          <a:xfrm>
            <a:off x="5124400" y="1647056"/>
            <a:ext cx="3048000" cy="2286000"/>
          </a:xfrm>
          <a:prstGeom prst="rect">
            <a:avLst/>
          </a:prstGeom>
          <a:noFill/>
          <a:ln/>
        </p:spPr>
      </p:pic>
      <p:sp>
        <p:nvSpPr>
          <p:cNvPr id="6" name="Rectangle 6"/>
          <p:cNvSpPr>
            <a:spLocks noChangeArrowheads="1"/>
          </p:cNvSpPr>
          <p:nvPr/>
        </p:nvSpPr>
        <p:spPr bwMode="auto">
          <a:xfrm>
            <a:off x="539552" y="2118890"/>
            <a:ext cx="5384800" cy="3970318"/>
          </a:xfrm>
          <a:prstGeom prst="rect">
            <a:avLst/>
          </a:prstGeom>
          <a:noFill/>
          <a:ln w="9525">
            <a:noFill/>
            <a:miter lim="800000"/>
            <a:headEnd/>
            <a:tailEnd/>
          </a:ln>
          <a:effectLst/>
        </p:spPr>
        <p:txBody>
          <a:bodyPr>
            <a:spAutoFit/>
          </a:bodyPr>
          <a:lstStyle/>
          <a:p>
            <a:r>
              <a:rPr lang="en-US" sz="1800" dirty="0">
                <a:solidFill>
                  <a:srgbClr val="FFFFFF"/>
                </a:solidFill>
                <a:latin typeface="Arial" charset="0"/>
              </a:rPr>
              <a:t>DEM </a:t>
            </a:r>
            <a:r>
              <a:rPr lang="en-US" sz="1800" dirty="0" smtClean="0">
                <a:solidFill>
                  <a:srgbClr val="FFFFFF"/>
                </a:solidFill>
                <a:latin typeface="Arial" charset="0"/>
              </a:rPr>
              <a:t>type </a:t>
            </a:r>
            <a:r>
              <a:rPr lang="en-US" sz="1800" dirty="0">
                <a:solidFill>
                  <a:srgbClr val="FFFFFF"/>
                </a:solidFill>
                <a:latin typeface="Arial" charset="0"/>
              </a:rPr>
              <a:t>can be </a:t>
            </a:r>
            <a:r>
              <a:rPr lang="en-US" sz="1800" dirty="0" smtClean="0">
                <a:solidFill>
                  <a:srgbClr val="FFFFFF"/>
                </a:solidFill>
                <a:latin typeface="Arial" charset="0"/>
              </a:rPr>
              <a:t>used to </a:t>
            </a:r>
            <a:r>
              <a:rPr lang="en-US" sz="1800" dirty="0">
                <a:solidFill>
                  <a:srgbClr val="FFFFFF"/>
                </a:solidFill>
                <a:latin typeface="Arial" charset="0"/>
              </a:rPr>
              <a:t>make a </a:t>
            </a:r>
            <a:r>
              <a:rPr lang="en-US" sz="1800" dirty="0" smtClean="0">
                <a:solidFill>
                  <a:srgbClr val="FFFFFF"/>
                </a:solidFill>
                <a:latin typeface="Arial" charset="0"/>
              </a:rPr>
              <a:t>grid </a:t>
            </a:r>
            <a:r>
              <a:rPr lang="en-US" sz="1800" dirty="0" smtClean="0">
                <a:solidFill>
                  <a:srgbClr val="FFFFFF"/>
                </a:solidFill>
                <a:latin typeface="Arial" charset="0"/>
              </a:rPr>
              <a:t/>
            </a:r>
            <a:br>
              <a:rPr lang="en-US" sz="1800" dirty="0" smtClean="0">
                <a:solidFill>
                  <a:srgbClr val="FFFFFF"/>
                </a:solidFill>
                <a:latin typeface="Arial" charset="0"/>
              </a:rPr>
            </a:br>
            <a:r>
              <a:rPr lang="en-US" sz="1800" dirty="0" smtClean="0">
                <a:solidFill>
                  <a:srgbClr val="FFFFFF"/>
                </a:solidFill>
                <a:latin typeface="Arial" charset="0"/>
              </a:rPr>
              <a:t>of the </a:t>
            </a:r>
            <a:r>
              <a:rPr lang="en-US" sz="1800" dirty="0" smtClean="0">
                <a:solidFill>
                  <a:srgbClr val="FFFFFF"/>
                </a:solidFill>
                <a:latin typeface="Arial" charset="0"/>
              </a:rPr>
              <a:t>channel geometry</a:t>
            </a:r>
            <a:r>
              <a:rPr lang="en-US" sz="1800" dirty="0">
                <a:solidFill>
                  <a:srgbClr val="FFFFFF"/>
                </a:solidFill>
                <a:latin typeface="Arial" charset="0"/>
              </a:rPr>
              <a:t>:</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Channel </a:t>
            </a:r>
            <a:r>
              <a:rPr lang="en-US" sz="1800" dirty="0" smtClean="0">
                <a:solidFill>
                  <a:srgbClr val="FFFFFF"/>
                </a:solidFill>
                <a:latin typeface="Arial" charset="0"/>
              </a:rPr>
              <a:t>only </a:t>
            </a:r>
            <a:r>
              <a:rPr lang="en-US" sz="1800" dirty="0">
                <a:solidFill>
                  <a:srgbClr val="FFFFFF"/>
                </a:solidFill>
                <a:latin typeface="Arial" charset="0"/>
              </a:rPr>
              <a:t>(Recommended)</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Inserted </a:t>
            </a:r>
            <a:r>
              <a:rPr lang="en-US" sz="1800" dirty="0" smtClean="0">
                <a:solidFill>
                  <a:srgbClr val="FFFFFF"/>
                </a:solidFill>
                <a:latin typeface="Arial" charset="0"/>
              </a:rPr>
              <a:t>directly </a:t>
            </a:r>
            <a:r>
              <a:rPr lang="en-US" sz="1800" dirty="0">
                <a:solidFill>
                  <a:srgbClr val="FFFFFF"/>
                </a:solidFill>
                <a:latin typeface="Arial" charset="0"/>
              </a:rPr>
              <a:t>into</a:t>
            </a:r>
            <a:br>
              <a:rPr lang="en-US" sz="1800" dirty="0">
                <a:solidFill>
                  <a:srgbClr val="FFFFFF"/>
                </a:solidFill>
                <a:latin typeface="Arial" charset="0"/>
              </a:rPr>
            </a:br>
            <a:r>
              <a:rPr lang="en-US" sz="1800" dirty="0">
                <a:solidFill>
                  <a:srgbClr val="FFFFFF"/>
                </a:solidFill>
                <a:latin typeface="Arial" charset="0"/>
              </a:rPr>
              <a:t>    </a:t>
            </a:r>
            <a:r>
              <a:rPr lang="en-US" sz="1800" dirty="0" smtClean="0">
                <a:solidFill>
                  <a:srgbClr val="FFFFFF"/>
                </a:solidFill>
                <a:latin typeface="Arial" charset="0"/>
              </a:rPr>
              <a:t>larger floodplain grid (improve </a:t>
            </a:r>
            <a:br>
              <a:rPr lang="en-US" sz="1800" dirty="0" smtClean="0">
                <a:solidFill>
                  <a:srgbClr val="FFFFFF"/>
                </a:solidFill>
                <a:latin typeface="Arial" charset="0"/>
              </a:rPr>
            </a:br>
            <a:r>
              <a:rPr lang="en-US" sz="1800" dirty="0" smtClean="0">
                <a:solidFill>
                  <a:srgbClr val="FFFFFF"/>
                </a:solidFill>
                <a:latin typeface="Arial" charset="0"/>
              </a:rPr>
              <a:t>    DEM by burning river channel </a:t>
            </a:r>
            <a:br>
              <a:rPr lang="en-US" sz="1800" dirty="0" smtClean="0">
                <a:solidFill>
                  <a:srgbClr val="FFFFFF"/>
                </a:solidFill>
                <a:latin typeface="Arial" charset="0"/>
              </a:rPr>
            </a:br>
            <a:r>
              <a:rPr lang="en-US" sz="1800" dirty="0" smtClean="0">
                <a:solidFill>
                  <a:srgbClr val="FFFFFF"/>
                </a:solidFill>
                <a:latin typeface="Arial" charset="0"/>
              </a:rPr>
              <a:t>    into the original DEM)</a:t>
            </a:r>
            <a:endParaRPr lang="en-US" sz="1800" dirty="0">
              <a:solidFill>
                <a:srgbClr val="FFFFFF"/>
              </a:solidFill>
              <a:latin typeface="Arial" charset="0"/>
            </a:endParaRP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Best </a:t>
            </a:r>
            <a:r>
              <a:rPr lang="en-US" sz="1800" dirty="0" smtClean="0">
                <a:solidFill>
                  <a:srgbClr val="FFFFFF"/>
                </a:solidFill>
                <a:latin typeface="Arial" charset="0"/>
              </a:rPr>
              <a:t>results </a:t>
            </a:r>
            <a:r>
              <a:rPr lang="en-US" sz="1800" dirty="0">
                <a:solidFill>
                  <a:srgbClr val="FFFFFF"/>
                </a:solidFill>
                <a:latin typeface="Arial" charset="0"/>
              </a:rPr>
              <a:t>achieved for:</a:t>
            </a:r>
            <a:br>
              <a:rPr lang="en-US" sz="1800" dirty="0">
                <a:solidFill>
                  <a:srgbClr val="FFFFFF"/>
                </a:solidFill>
                <a:latin typeface="Arial" charset="0"/>
              </a:rPr>
            </a:br>
            <a:r>
              <a:rPr lang="en-US" sz="1800" dirty="0">
                <a:solidFill>
                  <a:srgbClr val="FFFFFF"/>
                </a:solidFill>
                <a:latin typeface="Arial" charset="0"/>
              </a:rPr>
              <a:t>    - small </a:t>
            </a:r>
            <a:r>
              <a:rPr lang="en-US" sz="1800" dirty="0" err="1">
                <a:solidFill>
                  <a:srgbClr val="FFFFFF"/>
                </a:solidFill>
                <a:latin typeface="Arial" charset="0"/>
              </a:rPr>
              <a:t>dX</a:t>
            </a:r>
            <a:endParaRPr lang="en-US" sz="1800" dirty="0">
              <a:solidFill>
                <a:srgbClr val="FFFFFF"/>
              </a:solidFill>
              <a:latin typeface="Arial" charset="0"/>
            </a:endParaRPr>
          </a:p>
          <a:p>
            <a:r>
              <a:rPr lang="en-US" sz="1800" dirty="0">
                <a:solidFill>
                  <a:srgbClr val="FFFFFF"/>
                </a:solidFill>
                <a:latin typeface="Arial" charset="0"/>
              </a:rPr>
              <a:t>    - </a:t>
            </a:r>
            <a:r>
              <a:rPr lang="en-US" sz="1800" dirty="0" smtClean="0">
                <a:solidFill>
                  <a:srgbClr val="FFFFFF"/>
                </a:solidFill>
                <a:latin typeface="Arial" charset="0"/>
              </a:rPr>
              <a:t>Cross-section extents</a:t>
            </a:r>
            <a:r>
              <a:rPr lang="en-US" sz="1800" dirty="0">
                <a:solidFill>
                  <a:srgbClr val="FFFFFF"/>
                </a:solidFill>
                <a:latin typeface="Arial" charset="0"/>
              </a:rPr>
              <a:t/>
            </a:r>
            <a:br>
              <a:rPr lang="en-US" sz="1800" dirty="0">
                <a:solidFill>
                  <a:srgbClr val="FFFFFF"/>
                </a:solidFill>
                <a:latin typeface="Arial" charset="0"/>
              </a:rPr>
            </a:br>
            <a:r>
              <a:rPr lang="en-US" sz="1800" dirty="0">
                <a:solidFill>
                  <a:srgbClr val="FFFFFF"/>
                </a:solidFill>
                <a:latin typeface="Arial" charset="0"/>
              </a:rPr>
              <a:t>      defined using </a:t>
            </a:r>
            <a:r>
              <a:rPr lang="en-US" sz="1800" dirty="0" smtClean="0">
                <a:solidFill>
                  <a:srgbClr val="FFFFFF"/>
                </a:solidFill>
                <a:latin typeface="Arial" charset="0"/>
              </a:rPr>
              <a:t>coordinates</a:t>
            </a:r>
            <a:endParaRPr lang="en-US" sz="1800" dirty="0">
              <a:solidFill>
                <a:srgbClr val="FFFFFF"/>
              </a:solidFill>
              <a:latin typeface="Arial" charset="0"/>
            </a:endParaRPr>
          </a:p>
        </p:txBody>
      </p:sp>
      <p:sp>
        <p:nvSpPr>
          <p:cNvPr id="7" name="Footer Placeholder 6"/>
          <p:cNvSpPr>
            <a:spLocks noGrp="1"/>
          </p:cNvSpPr>
          <p:nvPr>
            <p:ph type="ftr" sz="quarter" idx="11"/>
          </p:nvPr>
        </p:nvSpPr>
        <p:spPr/>
        <p:txBody>
          <a:bodyPr/>
          <a:lstStyle/>
          <a:p>
            <a:r>
              <a:rPr lang="en-GB" noProof="0" dirty="0" smtClean="0"/>
              <a:t>© DHI</a:t>
            </a:r>
            <a:endParaRPr lang="en-GB" noProof="0" dirty="0"/>
          </a:p>
        </p:txBody>
      </p:sp>
    </p:spTree>
    <p:extLst>
      <p:ext uri="{BB962C8B-B14F-4D97-AF65-F5344CB8AC3E}">
        <p14:creationId xmlns:p14="http://schemas.microsoft.com/office/powerpoint/2010/main" val="209694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539550" y="5677408"/>
            <a:ext cx="2119313" cy="366713"/>
          </a:xfrm>
          <a:prstGeom prst="rect">
            <a:avLst/>
          </a:prstGeom>
          <a:noFill/>
          <a:ln w="9525">
            <a:noFill/>
            <a:miter lim="800000"/>
            <a:headEnd/>
            <a:tailEnd/>
          </a:ln>
          <a:effectLst/>
        </p:spPr>
        <p:txBody>
          <a:bodyPr>
            <a:spAutoFit/>
          </a:bodyPr>
          <a:lstStyle/>
          <a:p>
            <a:r>
              <a:rPr lang="en-GB" sz="1800" dirty="0" smtClean="0">
                <a:solidFill>
                  <a:srgbClr val="FFFFFF"/>
                </a:solidFill>
                <a:latin typeface="Arial"/>
              </a:rPr>
              <a:t>ArcGIS</a:t>
            </a:r>
            <a:endParaRPr lang="en-GB" sz="1800" dirty="0">
              <a:solidFill>
                <a:srgbClr val="FFFFFF"/>
              </a:solidFill>
              <a:latin typeface="Arial"/>
            </a:endParaRPr>
          </a:p>
        </p:txBody>
      </p:sp>
      <p:pic>
        <p:nvPicPr>
          <p:cNvPr id="70661" name="Picture 5"/>
          <p:cNvPicPr>
            <a:picLocks noChangeAspect="1" noChangeArrowheads="1"/>
          </p:cNvPicPr>
          <p:nvPr/>
        </p:nvPicPr>
        <p:blipFill>
          <a:blip r:embed="rId2" cstate="print"/>
          <a:srcRect/>
          <a:stretch>
            <a:fillRect/>
          </a:stretch>
        </p:blipFill>
        <p:spPr bwMode="auto">
          <a:xfrm>
            <a:off x="323528" y="1865299"/>
            <a:ext cx="5082812" cy="3812109"/>
          </a:xfrm>
          <a:prstGeom prst="rect">
            <a:avLst/>
          </a:prstGeom>
          <a:noFill/>
          <a:ln w="9525">
            <a:noFill/>
            <a:miter lim="800000"/>
            <a:headEnd/>
            <a:tailEnd/>
          </a:ln>
          <a:effectLst/>
        </p:spPr>
      </p:pic>
      <p:sp>
        <p:nvSpPr>
          <p:cNvPr id="70664" name="Rectangle 8"/>
          <p:cNvSpPr>
            <a:spLocks noChangeArrowheads="1"/>
          </p:cNvSpPr>
          <p:nvPr/>
        </p:nvSpPr>
        <p:spPr bwMode="auto">
          <a:xfrm>
            <a:off x="5652120" y="1863602"/>
            <a:ext cx="2159000" cy="1323439"/>
          </a:xfrm>
          <a:prstGeom prst="rect">
            <a:avLst/>
          </a:prstGeom>
          <a:noFill/>
          <a:ln w="12700">
            <a:noFill/>
            <a:miter lim="800000"/>
            <a:headEnd type="none" w="sm" len="sm"/>
            <a:tailEnd type="none" w="sm" len="sm"/>
          </a:ln>
          <a:effectLst/>
        </p:spPr>
        <p:txBody>
          <a:bodyPr>
            <a:spAutoFit/>
          </a:bodyPr>
          <a:lstStyle/>
          <a:p>
            <a:pPr defTabSz="762000" eaLnBrk="0" hangingPunct="0"/>
            <a:r>
              <a:rPr lang="en-US" sz="1600" dirty="0">
                <a:solidFill>
                  <a:srgbClr val="FFFFFF"/>
                </a:solidFill>
                <a:latin typeface="Arial" charset="0"/>
              </a:rPr>
              <a:t>Also:</a:t>
            </a:r>
          </a:p>
          <a:p>
            <a:pPr defTabSz="762000" eaLnBrk="0" hangingPunct="0">
              <a:buFontTx/>
              <a:buChar char="-"/>
            </a:pPr>
            <a:r>
              <a:rPr lang="en-US" sz="1600" dirty="0">
                <a:solidFill>
                  <a:srgbClr val="FFFFFF"/>
                </a:solidFill>
                <a:latin typeface="Arial" charset="0"/>
              </a:rPr>
              <a:t> Plot Composer</a:t>
            </a:r>
          </a:p>
          <a:p>
            <a:pPr defTabSz="762000" eaLnBrk="0" hangingPunct="0">
              <a:buFontTx/>
              <a:buChar char="-"/>
            </a:pPr>
            <a:r>
              <a:rPr lang="en-US" sz="1600" dirty="0">
                <a:solidFill>
                  <a:srgbClr val="FFFFFF"/>
                </a:solidFill>
                <a:latin typeface="Arial" charset="0"/>
              </a:rPr>
              <a:t> Result Viewer</a:t>
            </a:r>
          </a:p>
          <a:p>
            <a:pPr defTabSz="762000" eaLnBrk="0" hangingPunct="0">
              <a:buFontTx/>
              <a:buChar char="-"/>
            </a:pPr>
            <a:r>
              <a:rPr lang="en-US" sz="1600" dirty="0">
                <a:solidFill>
                  <a:srgbClr val="FFFFFF"/>
                </a:solidFill>
                <a:latin typeface="Arial" charset="0"/>
              </a:rPr>
              <a:t> MIKE Animator</a:t>
            </a:r>
          </a:p>
          <a:p>
            <a:pPr defTabSz="762000" eaLnBrk="0" hangingPunct="0">
              <a:buFontTx/>
              <a:buChar char="-"/>
            </a:pPr>
            <a:r>
              <a:rPr lang="en-US" sz="1600" dirty="0">
                <a:solidFill>
                  <a:srgbClr val="FFFFFF"/>
                </a:solidFill>
                <a:latin typeface="Arial" charset="0"/>
              </a:rPr>
              <a:t> Grid Editor</a:t>
            </a:r>
          </a:p>
        </p:txBody>
      </p:sp>
      <p:sp>
        <p:nvSpPr>
          <p:cNvPr id="70665" name="Rectangle 9"/>
          <p:cNvSpPr>
            <a:spLocks noGrp="1" noChangeArrowheads="1"/>
          </p:cNvSpPr>
          <p:nvPr>
            <p:ph type="title"/>
          </p:nvPr>
        </p:nvSpPr>
        <p:spPr>
          <a:noFill/>
          <a:ln/>
        </p:spPr>
        <p:txBody>
          <a:bodyPr/>
          <a:lstStyle/>
          <a:p>
            <a:r>
              <a:rPr lang="da-DK" dirty="0" smtClean="0">
                <a:solidFill>
                  <a:srgbClr val="FFFFFF"/>
                </a:solidFill>
              </a:rPr>
              <a:t>HD PARAMETER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GB" dirty="0" smtClean="0">
                <a:solidFill>
                  <a:srgbClr val="FFFFFF"/>
                </a:solidFill>
              </a:rPr>
              <a:t>Visualising Mapping </a:t>
            </a:r>
            <a:r>
              <a:rPr lang="en-GB" dirty="0" smtClean="0">
                <a:solidFill>
                  <a:srgbClr val="FFFFFF"/>
                </a:solidFill>
              </a:rPr>
              <a:t>Results (*.dfs2)</a:t>
            </a:r>
            <a:endParaRPr lang="en-GB" dirty="0" smtClean="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115616" y="4293096"/>
            <a:ext cx="3368675" cy="915987"/>
          </a:xfrm>
          <a:prstGeom prst="rect">
            <a:avLst/>
          </a:prstGeom>
          <a:noFill/>
          <a:ln w="9525">
            <a:noFill/>
            <a:miter lim="800000"/>
            <a:headEnd/>
            <a:tailEnd/>
          </a:ln>
          <a:effectLst/>
        </p:spPr>
        <p:txBody>
          <a:bodyPr>
            <a:spAutoFit/>
          </a:bodyPr>
          <a:lstStyle/>
          <a:p>
            <a:pPr eaLnBrk="0" hangingPunct="0">
              <a:spcBef>
                <a:spcPct val="50000"/>
              </a:spcBef>
              <a:buClr>
                <a:srgbClr val="FFCC00"/>
              </a:buClr>
              <a:buFont typeface="Monotype Sorts" pitchFamily="2" charset="2"/>
              <a:buNone/>
            </a:pPr>
            <a:r>
              <a:rPr lang="en-GB" sz="1800" dirty="0" smtClean="0">
                <a:solidFill>
                  <a:srgbClr val="FFFFFF"/>
                </a:solidFill>
                <a:latin typeface="Arial"/>
              </a:rPr>
              <a:t>The HD Parameter File </a:t>
            </a:r>
            <a:br>
              <a:rPr lang="en-GB" sz="1800" dirty="0" smtClean="0">
                <a:solidFill>
                  <a:srgbClr val="FFFFFF"/>
                </a:solidFill>
                <a:latin typeface="Arial"/>
              </a:rPr>
            </a:br>
            <a:r>
              <a:rPr lang="en-GB" sz="1800" dirty="0" smtClean="0">
                <a:solidFill>
                  <a:srgbClr val="FFFFFF"/>
                </a:solidFill>
                <a:latin typeface="Arial"/>
              </a:rPr>
              <a:t>can be Edited in any </a:t>
            </a:r>
            <a:br>
              <a:rPr lang="en-GB" sz="1800" dirty="0" smtClean="0">
                <a:solidFill>
                  <a:srgbClr val="FFFFFF"/>
                </a:solidFill>
                <a:latin typeface="Arial"/>
              </a:rPr>
            </a:br>
            <a:r>
              <a:rPr lang="en-GB" sz="1800" dirty="0" smtClean="0">
                <a:solidFill>
                  <a:srgbClr val="FFFFFF"/>
                </a:solidFill>
                <a:latin typeface="Arial"/>
              </a:rPr>
              <a:t>Text Editor</a:t>
            </a:r>
            <a:endParaRPr lang="en-GB" sz="1800" dirty="0">
              <a:solidFill>
                <a:srgbClr val="FFFFFF"/>
              </a:solidFill>
              <a:latin typeface="Arial"/>
            </a:endParaRPr>
          </a:p>
        </p:txBody>
      </p:sp>
      <p:pic>
        <p:nvPicPr>
          <p:cNvPr id="70661" name="Picture 5"/>
          <p:cNvPicPr>
            <a:picLocks noChangeAspect="1" noChangeArrowheads="1"/>
          </p:cNvPicPr>
          <p:nvPr/>
        </p:nvPicPr>
        <p:blipFill>
          <a:blip r:embed="rId2"/>
          <a:srcRect/>
          <a:stretch>
            <a:fillRect/>
          </a:stretch>
        </p:blipFill>
        <p:spPr bwMode="auto">
          <a:xfrm>
            <a:off x="4338587" y="1196752"/>
            <a:ext cx="3833813" cy="5446712"/>
          </a:xfrm>
          <a:prstGeom prst="rect">
            <a:avLst/>
          </a:prstGeom>
          <a:noFill/>
          <a:ln w="9525">
            <a:noFill/>
            <a:miter lim="800000"/>
            <a:headEnd/>
            <a:tailEnd/>
          </a:ln>
          <a:effectLst/>
        </p:spPr>
      </p:pic>
      <p:sp>
        <p:nvSpPr>
          <p:cNvPr id="70662" name="Rectangle 6"/>
          <p:cNvSpPr>
            <a:spLocks noGrp="1" noChangeArrowheads="1"/>
          </p:cNvSpPr>
          <p:nvPr>
            <p:ph type="title"/>
          </p:nvPr>
        </p:nvSpPr>
        <p:spPr>
          <a:noFill/>
          <a:ln/>
        </p:spPr>
        <p:txBody>
          <a:bodyPr/>
          <a:lstStyle/>
          <a:p>
            <a:r>
              <a:rPr lang="da-DK">
                <a:solidFill>
                  <a:srgbClr val="FFFFFF"/>
                </a:solidFill>
              </a:rPr>
              <a:t>HD PARAMETER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Editable Text File</a:t>
            </a:r>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9" name="Group 5"/>
          <p:cNvGrpSpPr>
            <a:grpSpLocks/>
          </p:cNvGrpSpPr>
          <p:nvPr/>
        </p:nvGrpSpPr>
        <p:grpSpPr bwMode="auto">
          <a:xfrm>
            <a:off x="539998" y="2091209"/>
            <a:ext cx="7985125" cy="4002087"/>
            <a:chOff x="413" y="1515"/>
            <a:chExt cx="5030" cy="2521"/>
          </a:xfrm>
        </p:grpSpPr>
        <p:sp>
          <p:nvSpPr>
            <p:cNvPr id="62471" name="AutoShape 7"/>
            <p:cNvSpPr>
              <a:spLocks noChangeArrowheads="1"/>
            </p:cNvSpPr>
            <p:nvPr/>
          </p:nvSpPr>
          <p:spPr bwMode="auto">
            <a:xfrm>
              <a:off x="413" y="3728"/>
              <a:ext cx="1946" cy="308"/>
            </a:xfrm>
            <a:prstGeom prst="roundRect">
              <a:avLst>
                <a:gd name="adj" fmla="val 16667"/>
              </a:avLst>
            </a:prstGeom>
            <a:solidFill>
              <a:schemeClr val="bg2"/>
            </a:solid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3" name="Text Box 9"/>
            <p:cNvSpPr txBox="1">
              <a:spLocks noChangeArrowheads="1"/>
            </p:cNvSpPr>
            <p:nvPr/>
          </p:nvSpPr>
          <p:spPr bwMode="auto">
            <a:xfrm>
              <a:off x="1980" y="2430"/>
              <a:ext cx="2115" cy="231"/>
            </a:xfrm>
            <a:prstGeom prst="rect">
              <a:avLst/>
            </a:prstGeom>
            <a:solidFill>
              <a:schemeClr val="bg2"/>
            </a:solidFill>
            <a:ln w="12700">
              <a:noFill/>
              <a:miter lim="800000"/>
              <a:headEnd type="none" w="sm" len="sm"/>
              <a:tailEnd type="none" w="sm" len="sm"/>
            </a:ln>
            <a:effectLst/>
          </p:spPr>
          <p:txBody>
            <a:bodyPr anchor="ctr" anchorCtr="1">
              <a:spAutoFit/>
            </a:bodyPr>
            <a:lstStyle/>
            <a:p>
              <a:pPr defTabSz="762000" eaLnBrk="0" hangingPunct="0">
                <a:spcBef>
                  <a:spcPct val="50000"/>
                </a:spcBef>
              </a:pPr>
              <a:r>
                <a:rPr lang="en-US" sz="1800" b="1" dirty="0">
                  <a:solidFill>
                    <a:schemeClr val="tx1"/>
                  </a:solidFill>
                  <a:latin typeface="Arial" charset="0"/>
                </a:rPr>
                <a:t>Simulation Editor (.sim11)</a:t>
              </a:r>
            </a:p>
          </p:txBody>
        </p:sp>
        <p:sp>
          <p:nvSpPr>
            <p:cNvPr id="62474" name="AutoShape 10"/>
            <p:cNvSpPr>
              <a:spLocks noChangeArrowheads="1"/>
            </p:cNvSpPr>
            <p:nvPr/>
          </p:nvSpPr>
          <p:spPr bwMode="auto">
            <a:xfrm>
              <a:off x="3287" y="1515"/>
              <a:ext cx="2156" cy="278"/>
            </a:xfrm>
            <a:prstGeom prst="roundRect">
              <a:avLst>
                <a:gd name="adj" fmla="val 16667"/>
              </a:avLst>
            </a:prstGeom>
            <a:solidFill>
              <a:schemeClr val="bg2"/>
            </a:solidFill>
            <a:ln w="12700">
              <a:solidFill>
                <a:schemeClr val="tx1"/>
              </a:solidFill>
              <a:round/>
              <a:headEnd type="none" w="sm" len="sm"/>
              <a:tailEnd type="none" w="sm" len="sm"/>
            </a:ln>
            <a:effectLst/>
          </p:spPr>
          <p:txBody>
            <a:bodyPr wrap="none" anchor="ctr"/>
            <a:lstStyle/>
            <a:p>
              <a:endParaRPr lang="da-DK">
                <a:solidFill>
                  <a:schemeClr val="tx1"/>
                </a:solidFill>
              </a:endParaRPr>
            </a:p>
          </p:txBody>
        </p:sp>
        <p:sp>
          <p:nvSpPr>
            <p:cNvPr id="62475" name="Text Box 11"/>
            <p:cNvSpPr txBox="1">
              <a:spLocks noChangeArrowheads="1"/>
            </p:cNvSpPr>
            <p:nvPr/>
          </p:nvSpPr>
          <p:spPr bwMode="auto">
            <a:xfrm>
              <a:off x="3316" y="1533"/>
              <a:ext cx="2124" cy="231"/>
            </a:xfrm>
            <a:prstGeom prst="rect">
              <a:avLst/>
            </a:prstGeom>
            <a:solidFill>
              <a:schemeClr val="bg2"/>
            </a:solidFill>
            <a:ln w="12700">
              <a:noFill/>
              <a:miter lim="800000"/>
              <a:headEnd type="none" w="sm" len="sm"/>
              <a:tailEnd type="none" w="sm" len="sm"/>
            </a:ln>
            <a:effectLst/>
          </p:spPr>
          <p:txBody>
            <a:bodyPr wrap="square">
              <a:spAutoFit/>
            </a:bodyPr>
            <a:lstStyle/>
            <a:p>
              <a:pPr defTabSz="762000" eaLnBrk="0" hangingPunct="0">
                <a:spcBef>
                  <a:spcPct val="50000"/>
                </a:spcBef>
              </a:pPr>
              <a:r>
                <a:rPr lang="en-US" sz="1800" b="1" dirty="0">
                  <a:solidFill>
                    <a:schemeClr val="tx1"/>
                  </a:solidFill>
                  <a:latin typeface="Arial" charset="0"/>
                </a:rPr>
                <a:t>Cross Section Editor (.xns11)</a:t>
              </a:r>
              <a:endParaRPr lang="en-US" sz="1800" dirty="0">
                <a:solidFill>
                  <a:schemeClr val="tx1"/>
                </a:solidFill>
                <a:latin typeface="Arial" charset="0"/>
              </a:endParaRPr>
            </a:p>
          </p:txBody>
        </p:sp>
        <p:sp>
          <p:nvSpPr>
            <p:cNvPr id="62476" name="Text Box 12"/>
            <p:cNvSpPr txBox="1">
              <a:spLocks noChangeArrowheads="1"/>
            </p:cNvSpPr>
            <p:nvPr/>
          </p:nvSpPr>
          <p:spPr bwMode="auto">
            <a:xfrm>
              <a:off x="3215" y="3224"/>
              <a:ext cx="2142" cy="233"/>
            </a:xfrm>
            <a:prstGeom prst="rect">
              <a:avLst/>
            </a:prstGeom>
            <a:solidFill>
              <a:schemeClr val="accent2"/>
            </a:solid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dirty="0" smtClean="0">
                  <a:solidFill>
                    <a:schemeClr val="tx1"/>
                  </a:solidFill>
                  <a:latin typeface="Arial" charset="0"/>
                </a:rPr>
                <a:t>HD Parameter </a:t>
              </a:r>
              <a:r>
                <a:rPr lang="en-US" sz="1800" b="1" dirty="0">
                  <a:solidFill>
                    <a:schemeClr val="tx1"/>
                  </a:solidFill>
                  <a:latin typeface="Arial" charset="0"/>
                </a:rPr>
                <a:t>Editor (.HD11)</a:t>
              </a:r>
              <a:endParaRPr lang="en-US" dirty="0">
                <a:solidFill>
                  <a:schemeClr val="tx1"/>
                </a:solidFill>
                <a:latin typeface="Arial" charset="0"/>
              </a:endParaRPr>
            </a:p>
          </p:txBody>
        </p:sp>
        <p:grpSp>
          <p:nvGrpSpPr>
            <p:cNvPr id="62477" name="Group 13"/>
            <p:cNvGrpSpPr>
              <a:grpSpLocks/>
            </p:cNvGrpSpPr>
            <p:nvPr/>
          </p:nvGrpSpPr>
          <p:grpSpPr bwMode="auto">
            <a:xfrm>
              <a:off x="466" y="1516"/>
              <a:ext cx="1893" cy="275"/>
              <a:chOff x="282" y="1996"/>
              <a:chExt cx="1893" cy="275"/>
            </a:xfrm>
          </p:grpSpPr>
          <p:sp>
            <p:nvSpPr>
              <p:cNvPr id="62478" name="AutoShape 14"/>
              <p:cNvSpPr>
                <a:spLocks noChangeArrowheads="1"/>
              </p:cNvSpPr>
              <p:nvPr/>
            </p:nvSpPr>
            <p:spPr bwMode="auto">
              <a:xfrm>
                <a:off x="282" y="1996"/>
                <a:ext cx="1893" cy="275"/>
              </a:xfrm>
              <a:prstGeom prst="roundRect">
                <a:avLst>
                  <a:gd name="adj" fmla="val 16667"/>
                </a:avLst>
              </a:prstGeom>
              <a:solidFill>
                <a:schemeClr val="bg2"/>
              </a:solid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79" name="Text Box 15"/>
              <p:cNvSpPr txBox="1">
                <a:spLocks noChangeArrowheads="1"/>
              </p:cNvSpPr>
              <p:nvPr/>
            </p:nvSpPr>
            <p:spPr bwMode="auto">
              <a:xfrm>
                <a:off x="368" y="2009"/>
                <a:ext cx="1766" cy="231"/>
              </a:xfrm>
              <a:prstGeom prst="rect">
                <a:avLst/>
              </a:prstGeom>
              <a:solidFill>
                <a:schemeClr val="bg2"/>
              </a:solidFill>
              <a:ln w="12700">
                <a:noFill/>
                <a:miter lim="800000"/>
                <a:headEnd type="none" w="sm" len="sm"/>
                <a:tailEnd type="none" w="sm" len="sm"/>
              </a:ln>
              <a:effectLst/>
            </p:spPr>
            <p:txBody>
              <a:bodyPr anchor="ctr" anchorCtr="1">
                <a:spAutoFit/>
              </a:bodyPr>
              <a:lstStyle/>
              <a:p>
                <a:pPr defTabSz="762000" eaLnBrk="0" hangingPunct="0">
                  <a:spcBef>
                    <a:spcPct val="50000"/>
                  </a:spcBef>
                </a:pPr>
                <a:r>
                  <a:rPr lang="en-US" sz="1800" b="1">
                    <a:solidFill>
                      <a:schemeClr val="tx1"/>
                    </a:solidFill>
                    <a:latin typeface="Arial" charset="0"/>
                  </a:rPr>
                  <a:t>Network Editor (.nwk11)</a:t>
                </a:r>
                <a:endParaRPr lang="en-US">
                  <a:solidFill>
                    <a:schemeClr val="tx1"/>
                  </a:solidFill>
                  <a:latin typeface="Arial" charset="0"/>
                </a:endParaRPr>
              </a:p>
            </p:txBody>
          </p:sp>
        </p:grpSp>
        <p:sp>
          <p:nvSpPr>
            <p:cNvPr id="62480" name="Text Box 16"/>
            <p:cNvSpPr txBox="1">
              <a:spLocks noChangeArrowheads="1"/>
            </p:cNvSpPr>
            <p:nvPr/>
          </p:nvSpPr>
          <p:spPr bwMode="auto">
            <a:xfrm>
              <a:off x="474" y="3779"/>
              <a:ext cx="1885" cy="231"/>
            </a:xfrm>
            <a:prstGeom prst="rect">
              <a:avLst/>
            </a:prstGeom>
            <a:solidFill>
              <a:schemeClr val="bg2"/>
            </a:solid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dirty="0">
                  <a:solidFill>
                    <a:schemeClr val="tx1"/>
                  </a:solidFill>
                  <a:latin typeface="Arial" charset="0"/>
                </a:rPr>
                <a:t>Time Series Editor (.dfs0)</a:t>
              </a:r>
              <a:endParaRPr lang="en-US" dirty="0">
                <a:solidFill>
                  <a:schemeClr val="tx1"/>
                </a:solidFill>
                <a:latin typeface="Arial" charset="0"/>
              </a:endParaRPr>
            </a:p>
          </p:txBody>
        </p:sp>
        <p:sp>
          <p:nvSpPr>
            <p:cNvPr id="62481" name="AutoShape 17"/>
            <p:cNvSpPr>
              <a:spLocks noChangeArrowheads="1"/>
            </p:cNvSpPr>
            <p:nvPr/>
          </p:nvSpPr>
          <p:spPr bwMode="auto">
            <a:xfrm>
              <a:off x="413" y="3198"/>
              <a:ext cx="1946" cy="278"/>
            </a:xfrm>
            <a:prstGeom prst="roundRect">
              <a:avLst>
                <a:gd name="adj" fmla="val 16667"/>
              </a:avLst>
            </a:prstGeom>
            <a:solidFill>
              <a:schemeClr val="bg2"/>
            </a:solidFill>
            <a:ln w="12700">
              <a:solidFill>
                <a:schemeClr val="tx1"/>
              </a:solidFill>
              <a:round/>
              <a:headEnd type="none" w="sm" len="sm"/>
              <a:tailEnd type="none" w="sm" len="sm"/>
            </a:ln>
            <a:effectLst/>
          </p:spPr>
          <p:txBody>
            <a:bodyPr wrap="none" anchor="ctr" anchorCtr="1"/>
            <a:lstStyle/>
            <a:p>
              <a:endParaRPr lang="da-DK">
                <a:solidFill>
                  <a:schemeClr val="tx1"/>
                </a:solidFill>
              </a:endParaRPr>
            </a:p>
          </p:txBody>
        </p:sp>
        <p:sp>
          <p:nvSpPr>
            <p:cNvPr id="62482" name="Text Box 18"/>
            <p:cNvSpPr txBox="1">
              <a:spLocks noChangeArrowheads="1"/>
            </p:cNvSpPr>
            <p:nvPr/>
          </p:nvSpPr>
          <p:spPr bwMode="auto">
            <a:xfrm>
              <a:off x="466" y="3214"/>
              <a:ext cx="1852" cy="231"/>
            </a:xfrm>
            <a:prstGeom prst="rect">
              <a:avLst/>
            </a:prstGeom>
            <a:solidFill>
              <a:schemeClr val="bg2"/>
            </a:solidFill>
            <a:ln w="12700">
              <a:noFill/>
              <a:miter lim="800000"/>
              <a:headEnd type="none" w="sm" len="sm"/>
              <a:tailEnd type="none" w="sm" len="sm"/>
            </a:ln>
            <a:effectLst/>
          </p:spPr>
          <p:txBody>
            <a:bodyPr wrap="square" anchor="ctr" anchorCtr="1">
              <a:spAutoFit/>
            </a:bodyPr>
            <a:lstStyle/>
            <a:p>
              <a:pPr defTabSz="762000" eaLnBrk="0" hangingPunct="0">
                <a:spcBef>
                  <a:spcPct val="50000"/>
                </a:spcBef>
              </a:pPr>
              <a:r>
                <a:rPr lang="en-US" sz="1800" b="1">
                  <a:solidFill>
                    <a:schemeClr val="tx1"/>
                  </a:solidFill>
                  <a:latin typeface="Arial" charset="0"/>
                </a:rPr>
                <a:t>Boundary Editor (.bnd11)</a:t>
              </a:r>
            </a:p>
          </p:txBody>
        </p:sp>
        <p:cxnSp>
          <p:nvCxnSpPr>
            <p:cNvPr id="62483" name="AutoShape 19"/>
            <p:cNvCxnSpPr>
              <a:cxnSpLocks noChangeShapeType="1"/>
            </p:cNvCxnSpPr>
            <p:nvPr/>
          </p:nvCxnSpPr>
          <p:spPr bwMode="auto">
            <a:xfrm flipH="1" flipV="1">
              <a:off x="1419" y="1843"/>
              <a:ext cx="1093" cy="534"/>
            </a:xfrm>
            <a:prstGeom prst="straightConnector1">
              <a:avLst/>
            </a:prstGeom>
            <a:noFill/>
            <a:ln w="38100">
              <a:solidFill>
                <a:schemeClr val="accent2"/>
              </a:solidFill>
              <a:round/>
              <a:headEnd type="triangle" w="med" len="med"/>
              <a:tailEnd type="triangle" w="med" len="med"/>
            </a:ln>
            <a:effectLst/>
          </p:spPr>
        </p:cxnSp>
        <p:cxnSp>
          <p:nvCxnSpPr>
            <p:cNvPr id="62484" name="AutoShape 20"/>
            <p:cNvCxnSpPr>
              <a:cxnSpLocks noChangeShapeType="1"/>
            </p:cNvCxnSpPr>
            <p:nvPr/>
          </p:nvCxnSpPr>
          <p:spPr bwMode="auto">
            <a:xfrm flipV="1">
              <a:off x="3189" y="1865"/>
              <a:ext cx="1215" cy="496"/>
            </a:xfrm>
            <a:prstGeom prst="straightConnector1">
              <a:avLst/>
            </a:prstGeom>
            <a:noFill/>
            <a:ln w="38100">
              <a:solidFill>
                <a:schemeClr val="accent2"/>
              </a:solidFill>
              <a:round/>
              <a:headEnd type="triangle" w="med" len="med"/>
              <a:tailEnd type="triangle" w="med" len="med"/>
            </a:ln>
            <a:effectLst/>
          </p:spPr>
        </p:cxnSp>
        <p:cxnSp>
          <p:nvCxnSpPr>
            <p:cNvPr id="62485" name="AutoShape 21"/>
            <p:cNvCxnSpPr>
              <a:cxnSpLocks noChangeShapeType="1"/>
            </p:cNvCxnSpPr>
            <p:nvPr/>
          </p:nvCxnSpPr>
          <p:spPr bwMode="auto">
            <a:xfrm flipV="1">
              <a:off x="1648" y="2715"/>
              <a:ext cx="855" cy="407"/>
            </a:xfrm>
            <a:prstGeom prst="straightConnector1">
              <a:avLst/>
            </a:prstGeom>
            <a:noFill/>
            <a:ln w="38100">
              <a:solidFill>
                <a:schemeClr val="accent2"/>
              </a:solidFill>
              <a:round/>
              <a:headEnd type="triangle" w="med" len="med"/>
              <a:tailEnd type="triangle" w="med" len="med"/>
            </a:ln>
            <a:effectLst/>
          </p:spPr>
        </p:cxnSp>
        <p:cxnSp>
          <p:nvCxnSpPr>
            <p:cNvPr id="62486" name="AutoShape 22"/>
            <p:cNvCxnSpPr>
              <a:cxnSpLocks noChangeShapeType="1"/>
            </p:cNvCxnSpPr>
            <p:nvPr/>
          </p:nvCxnSpPr>
          <p:spPr bwMode="auto">
            <a:xfrm flipH="1" flipV="1">
              <a:off x="3215" y="2722"/>
              <a:ext cx="957" cy="417"/>
            </a:xfrm>
            <a:prstGeom prst="straightConnector1">
              <a:avLst/>
            </a:prstGeom>
            <a:noFill/>
            <a:ln w="38100">
              <a:solidFill>
                <a:schemeClr val="accent2"/>
              </a:solidFill>
              <a:round/>
              <a:headEnd type="triangle" w="med" len="med"/>
              <a:tailEnd type="triangle" w="med" len="med"/>
            </a:ln>
            <a:effectLst/>
          </p:spPr>
        </p:cxnSp>
        <p:cxnSp>
          <p:nvCxnSpPr>
            <p:cNvPr id="62487" name="AutoShape 23"/>
            <p:cNvCxnSpPr>
              <a:cxnSpLocks noChangeShapeType="1"/>
              <a:endCxn id="62481" idx="2"/>
            </p:cNvCxnSpPr>
            <p:nvPr/>
          </p:nvCxnSpPr>
          <p:spPr bwMode="auto">
            <a:xfrm flipV="1">
              <a:off x="1352" y="3476"/>
              <a:ext cx="34" cy="252"/>
            </a:xfrm>
            <a:prstGeom prst="straightConnector1">
              <a:avLst/>
            </a:prstGeom>
            <a:noFill/>
            <a:ln w="38100">
              <a:solidFill>
                <a:schemeClr val="accent2"/>
              </a:solidFill>
              <a:round/>
              <a:headEnd type="triangle" w="med" len="med"/>
              <a:tailEnd type="triangle" w="med" len="med"/>
            </a:ln>
            <a:effectLst/>
          </p:spPr>
        </p:cxnSp>
      </p:grpSp>
      <p:sp>
        <p:nvSpPr>
          <p:cNvPr id="62488" name="Rectangle 24"/>
          <p:cNvSpPr>
            <a:spLocks noGrp="1" noChangeArrowheads="1"/>
          </p:cNvSpPr>
          <p:nvPr>
            <p:ph type="title"/>
          </p:nvPr>
        </p:nvSpPr>
        <p:spPr>
          <a:noFill/>
          <a:ln/>
        </p:spPr>
        <p:txBody>
          <a:bodyPr/>
          <a:lstStyle/>
          <a:p>
            <a:r>
              <a:rPr lang="da-DK" dirty="0">
                <a:solidFill>
                  <a:srgbClr val="FFFFFF"/>
                </a:solidFill>
              </a:rPr>
              <a:t>HD PARAMETER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Default Values and Hydrodynamic Settings</a:t>
            </a:r>
          </a:p>
          <a:p>
            <a:pPr marL="0" indent="0">
              <a:buNone/>
            </a:pPr>
            <a:endParaRPr lang="en-GB" dirty="0"/>
          </a:p>
        </p:txBody>
      </p:sp>
      <p:sp>
        <p:nvSpPr>
          <p:cNvPr id="5" name="Footer Placeholder 4"/>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3241675" y="3344863"/>
            <a:ext cx="5683250" cy="3302000"/>
          </a:xfrm>
          <a:prstGeom prst="rect">
            <a:avLst/>
          </a:prstGeom>
          <a:noFill/>
          <a:ln w="9525">
            <a:noFill/>
            <a:miter lim="800000"/>
            <a:headEnd/>
            <a:tailEnd/>
          </a:ln>
          <a:effectLst/>
        </p:spPr>
      </p:pic>
      <p:sp>
        <p:nvSpPr>
          <p:cNvPr id="63492" name="Text Box 4"/>
          <p:cNvSpPr txBox="1">
            <a:spLocks noChangeArrowheads="1"/>
          </p:cNvSpPr>
          <p:nvPr/>
        </p:nvSpPr>
        <p:spPr bwMode="auto">
          <a:xfrm>
            <a:off x="179512" y="4509120"/>
            <a:ext cx="2627313" cy="1190625"/>
          </a:xfrm>
          <a:prstGeom prst="rect">
            <a:avLst/>
          </a:prstGeom>
          <a:noFill/>
          <a:ln w="9525">
            <a:noFill/>
            <a:miter lim="800000"/>
            <a:headEnd/>
            <a:tailEnd/>
          </a:ln>
          <a:effectLst/>
        </p:spPr>
        <p:txBody>
          <a:bodyPr>
            <a:spAutoFit/>
          </a:bodyPr>
          <a:lstStyle/>
          <a:p>
            <a:r>
              <a:rPr lang="en-GB" sz="1800" smtClean="0">
                <a:solidFill>
                  <a:srgbClr val="FFFFFF"/>
                </a:solidFill>
                <a:latin typeface="Arial"/>
              </a:rPr>
              <a:t>HD Parameter Editor Contains Initial Conditions and Resistance Data </a:t>
            </a:r>
            <a:endParaRPr lang="en-GB" sz="1800" dirty="0">
              <a:solidFill>
                <a:srgbClr val="FFFFFF"/>
              </a:solidFill>
              <a:latin typeface="Arial"/>
            </a:endParaRPr>
          </a:p>
        </p:txBody>
      </p:sp>
      <p:sp>
        <p:nvSpPr>
          <p:cNvPr id="63495" name="Rectangle 7"/>
          <p:cNvSpPr>
            <a:spLocks noGrp="1" noChangeArrowheads="1"/>
          </p:cNvSpPr>
          <p:nvPr>
            <p:ph type="title"/>
          </p:nvPr>
        </p:nvSpPr>
        <p:spPr>
          <a:noFill/>
          <a:ln/>
        </p:spPr>
        <p:txBody>
          <a:bodyPr/>
          <a:lstStyle/>
          <a:p>
            <a:r>
              <a:rPr lang="da-DK">
                <a:solidFill>
                  <a:srgbClr val="FFFFFF"/>
                </a:solidFill>
              </a:rPr>
              <a:t>HD PARAMETER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*.HD11 File </a:t>
            </a:r>
            <a:r>
              <a:rPr lang="en-US" dirty="0" smtClean="0">
                <a:solidFill>
                  <a:srgbClr val="FFFFFF"/>
                </a:solidFill>
              </a:rPr>
              <a:t>Extension</a:t>
            </a:r>
          </a:p>
          <a:p>
            <a:pPr marL="0" indent="0">
              <a:buNone/>
            </a:pPr>
            <a:r>
              <a:rPr lang="en-GB" sz="1800" b="1" dirty="0">
                <a:solidFill>
                  <a:srgbClr val="FFFFFF"/>
                </a:solidFill>
              </a:rPr>
              <a:t>How?</a:t>
            </a:r>
            <a:r>
              <a:rPr lang="en-GB" sz="1800" b="1" dirty="0">
                <a:solidFill>
                  <a:srgbClr val="FFFFFF"/>
                </a:solidFill>
                <a:effectLst>
                  <a:outerShdw blurRad="38100" dist="38100" dir="2700000" algn="tl">
                    <a:srgbClr val="C0C0C0"/>
                  </a:outerShdw>
                </a:effectLst>
              </a:rPr>
              <a:t> </a:t>
            </a:r>
            <a:r>
              <a:rPr lang="en-GB" sz="1800" dirty="0">
                <a:solidFill>
                  <a:srgbClr val="FFFFFF"/>
                </a:solidFill>
              </a:rPr>
              <a:t>MIKE Zero -&gt; File -&gt; New -&gt; File -&gt; MIKE 11 -&gt; HD Parameters (.HD11)        </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128588" y="5517232"/>
            <a:ext cx="2627312" cy="584775"/>
          </a:xfrm>
          <a:prstGeom prst="rect">
            <a:avLst/>
          </a:prstGeom>
          <a:noFill/>
          <a:ln w="9525">
            <a:noFill/>
            <a:miter lim="800000"/>
            <a:headEnd/>
            <a:tailEnd/>
          </a:ln>
          <a:effectLst/>
        </p:spPr>
        <p:txBody>
          <a:bodyPr>
            <a:spAutoFit/>
          </a:bodyPr>
          <a:lstStyle/>
          <a:p>
            <a:r>
              <a:rPr lang="en-GB" sz="1600" dirty="0" smtClean="0">
                <a:solidFill>
                  <a:srgbClr val="FFFFFF"/>
                </a:solidFill>
                <a:latin typeface="Arial"/>
              </a:rPr>
              <a:t>Global and Local Initial Conditions</a:t>
            </a:r>
            <a:endParaRPr lang="en-GB" sz="1600" dirty="0">
              <a:solidFill>
                <a:srgbClr val="FFFFFF"/>
              </a:solidFill>
              <a:latin typeface="Arial"/>
            </a:endParaRPr>
          </a:p>
        </p:txBody>
      </p:sp>
      <p:pic>
        <p:nvPicPr>
          <p:cNvPr id="65541" name="Picture 5"/>
          <p:cNvPicPr>
            <a:picLocks noChangeAspect="1" noChangeArrowheads="1"/>
          </p:cNvPicPr>
          <p:nvPr/>
        </p:nvPicPr>
        <p:blipFill>
          <a:blip r:embed="rId2"/>
          <a:srcRect l="22910" t="12798" r="22540" b="8368"/>
          <a:stretch>
            <a:fillRect/>
          </a:stretch>
        </p:blipFill>
        <p:spPr bwMode="auto">
          <a:xfrm>
            <a:off x="2300288" y="1739031"/>
            <a:ext cx="4411662" cy="4786313"/>
          </a:xfrm>
          <a:prstGeom prst="rect">
            <a:avLst/>
          </a:prstGeom>
          <a:noFill/>
          <a:ln w="9525">
            <a:noFill/>
            <a:miter lim="800000"/>
            <a:headEnd/>
            <a:tailEnd/>
          </a:ln>
          <a:effectLst/>
        </p:spPr>
      </p:pic>
      <p:sp>
        <p:nvSpPr>
          <p:cNvPr id="65542" name="Text Box 6"/>
          <p:cNvSpPr txBox="1">
            <a:spLocks noChangeArrowheads="1"/>
          </p:cNvSpPr>
          <p:nvPr/>
        </p:nvSpPr>
        <p:spPr bwMode="auto">
          <a:xfrm>
            <a:off x="6924675" y="2749982"/>
            <a:ext cx="2162175" cy="584775"/>
          </a:xfrm>
          <a:prstGeom prst="rect">
            <a:avLst/>
          </a:prstGeom>
          <a:noFill/>
          <a:ln w="12700">
            <a:noFill/>
            <a:miter lim="800000"/>
            <a:headEnd/>
            <a:tailEnd/>
          </a:ln>
          <a:effectLst/>
        </p:spPr>
        <p:txBody>
          <a:bodyPr anchor="ctr">
            <a:spAutoFit/>
          </a:bodyPr>
          <a:lstStyle/>
          <a:p>
            <a:r>
              <a:rPr lang="en-GB" sz="1600">
                <a:solidFill>
                  <a:srgbClr val="FFFFFF"/>
                </a:solidFill>
                <a:latin typeface="Arial"/>
              </a:rPr>
              <a:t>Specify Global Values</a:t>
            </a:r>
            <a:br>
              <a:rPr lang="en-GB" sz="1600">
                <a:solidFill>
                  <a:srgbClr val="FFFFFF"/>
                </a:solidFill>
                <a:latin typeface="Arial"/>
              </a:rPr>
            </a:br>
            <a:r>
              <a:rPr lang="en-GB" sz="1600">
                <a:solidFill>
                  <a:srgbClr val="FFFFFF"/>
                </a:solidFill>
                <a:latin typeface="Arial"/>
              </a:rPr>
              <a:t>in This Panel</a:t>
            </a:r>
          </a:p>
        </p:txBody>
      </p:sp>
      <p:sp>
        <p:nvSpPr>
          <p:cNvPr id="65543" name="Text Box 7"/>
          <p:cNvSpPr txBox="1">
            <a:spLocks noChangeArrowheads="1"/>
          </p:cNvSpPr>
          <p:nvPr/>
        </p:nvSpPr>
        <p:spPr bwMode="auto">
          <a:xfrm>
            <a:off x="6804025" y="5157192"/>
            <a:ext cx="2339975" cy="1323439"/>
          </a:xfrm>
          <a:prstGeom prst="rect">
            <a:avLst/>
          </a:prstGeom>
          <a:noFill/>
          <a:ln w="12700">
            <a:noFill/>
            <a:miter lim="800000"/>
            <a:headEnd/>
            <a:tailEnd/>
          </a:ln>
          <a:effectLst/>
        </p:spPr>
        <p:txBody>
          <a:bodyPr anchor="ctr">
            <a:spAutoFit/>
          </a:bodyPr>
          <a:lstStyle/>
          <a:p>
            <a:r>
              <a:rPr lang="en-GB" sz="1600">
                <a:solidFill>
                  <a:srgbClr val="FFFFFF"/>
                </a:solidFill>
                <a:latin typeface="Arial"/>
              </a:rPr>
              <a:t>Local Values Specified by Chainage (for Intermediate Locations Values are Linearly Interpolated)</a:t>
            </a:r>
          </a:p>
        </p:txBody>
      </p:sp>
      <p:sp>
        <p:nvSpPr>
          <p:cNvPr id="65544" name="AutoShape 8"/>
          <p:cNvSpPr>
            <a:spLocks noChangeArrowheads="1"/>
          </p:cNvSpPr>
          <p:nvPr/>
        </p:nvSpPr>
        <p:spPr bwMode="auto">
          <a:xfrm>
            <a:off x="6329363" y="2789956"/>
            <a:ext cx="477837" cy="508000"/>
          </a:xfrm>
          <a:prstGeom prst="leftArrow">
            <a:avLst>
              <a:gd name="adj1" fmla="val 50000"/>
              <a:gd name="adj2" fmla="val 25000"/>
            </a:avLst>
          </a:prstGeom>
          <a:solidFill>
            <a:schemeClr val="accent2"/>
          </a:solidFill>
          <a:ln w="9525">
            <a:solidFill>
              <a:schemeClr val="accent2"/>
            </a:solidFill>
            <a:miter lim="800000"/>
            <a:headEnd/>
            <a:tailEnd/>
          </a:ln>
          <a:effectLst/>
        </p:spPr>
        <p:txBody>
          <a:bodyPr wrap="none" anchor="ctr"/>
          <a:lstStyle/>
          <a:p>
            <a:endParaRPr lang="da-DK" sz="1600"/>
          </a:p>
        </p:txBody>
      </p:sp>
      <p:sp>
        <p:nvSpPr>
          <p:cNvPr id="65545" name="Rectangle 9"/>
          <p:cNvSpPr>
            <a:spLocks noChangeArrowheads="1"/>
          </p:cNvSpPr>
          <p:nvPr/>
        </p:nvSpPr>
        <p:spPr bwMode="auto">
          <a:xfrm>
            <a:off x="134938" y="3766269"/>
            <a:ext cx="2288575" cy="584775"/>
          </a:xfrm>
          <a:prstGeom prst="rect">
            <a:avLst/>
          </a:prstGeom>
          <a:noFill/>
          <a:ln w="9525">
            <a:noFill/>
            <a:miter lim="800000"/>
            <a:headEnd/>
            <a:tailEnd/>
          </a:ln>
          <a:effectLst/>
        </p:spPr>
        <p:txBody>
          <a:bodyPr wrap="none">
            <a:spAutoFit/>
          </a:bodyPr>
          <a:lstStyle/>
          <a:p>
            <a:r>
              <a:rPr lang="en-GB" sz="1600" dirty="0">
                <a:solidFill>
                  <a:srgbClr val="FFFFFF"/>
                </a:solidFill>
                <a:latin typeface="Arial" charset="0"/>
              </a:rPr>
              <a:t>Local Conditions</a:t>
            </a:r>
          </a:p>
          <a:p>
            <a:r>
              <a:rPr lang="en-GB" sz="1600" dirty="0">
                <a:solidFill>
                  <a:srgbClr val="FFFFFF"/>
                </a:solidFill>
                <a:latin typeface="Arial" charset="0"/>
              </a:rPr>
              <a:t>Override Global Values</a:t>
            </a:r>
            <a:endParaRPr lang="en-US" sz="1600" dirty="0">
              <a:solidFill>
                <a:srgbClr val="FFFFFF"/>
              </a:solidFill>
              <a:latin typeface="Arial" charset="0"/>
            </a:endParaRPr>
          </a:p>
        </p:txBody>
      </p:sp>
      <p:sp>
        <p:nvSpPr>
          <p:cNvPr id="65546" name="AutoShape 10"/>
          <p:cNvSpPr>
            <a:spLocks noChangeArrowheads="1"/>
          </p:cNvSpPr>
          <p:nvPr/>
        </p:nvSpPr>
        <p:spPr bwMode="auto">
          <a:xfrm flipH="1">
            <a:off x="2133600" y="3644031"/>
            <a:ext cx="477838" cy="508000"/>
          </a:xfrm>
          <a:prstGeom prst="leftArrow">
            <a:avLst>
              <a:gd name="adj1" fmla="val 50000"/>
              <a:gd name="adj2" fmla="val 25000"/>
            </a:avLst>
          </a:prstGeom>
          <a:solidFill>
            <a:schemeClr val="accent2"/>
          </a:solidFill>
          <a:ln w="9525">
            <a:solidFill>
              <a:schemeClr val="accent2"/>
            </a:solidFill>
            <a:miter lim="800000"/>
            <a:headEnd/>
            <a:tailEnd/>
          </a:ln>
          <a:effectLst/>
        </p:spPr>
        <p:txBody>
          <a:bodyPr wrap="none" anchor="ctr"/>
          <a:lstStyle/>
          <a:p>
            <a:endParaRPr lang="da-DK" sz="1600"/>
          </a:p>
        </p:txBody>
      </p:sp>
      <p:sp>
        <p:nvSpPr>
          <p:cNvPr id="65547" name="Text Box 11"/>
          <p:cNvSpPr txBox="1">
            <a:spLocks noChangeArrowheads="1"/>
          </p:cNvSpPr>
          <p:nvPr/>
        </p:nvSpPr>
        <p:spPr bwMode="auto">
          <a:xfrm>
            <a:off x="3221038" y="4954860"/>
            <a:ext cx="2859087" cy="1077218"/>
          </a:xfrm>
          <a:prstGeom prst="rect">
            <a:avLst/>
          </a:prstGeom>
          <a:noFill/>
          <a:ln w="12700">
            <a:noFill/>
            <a:miter lim="800000"/>
            <a:headEnd/>
            <a:tailEnd/>
          </a:ln>
          <a:effectLst/>
        </p:spPr>
        <p:txBody>
          <a:bodyPr anchor="ctr">
            <a:spAutoFit/>
          </a:bodyPr>
          <a:lstStyle/>
          <a:p>
            <a:r>
              <a:rPr lang="en-GB" sz="1600" dirty="0">
                <a:solidFill>
                  <a:schemeClr val="accent6"/>
                </a:solidFill>
                <a:latin typeface="Arial"/>
              </a:rPr>
              <a:t>Tip: Initial Conditions Should Match Water Level Boundaries at First Time Step</a:t>
            </a:r>
          </a:p>
        </p:txBody>
      </p:sp>
      <p:sp>
        <p:nvSpPr>
          <p:cNvPr id="65548" name="Rectangle 12"/>
          <p:cNvSpPr>
            <a:spLocks noGrp="1" noChangeArrowheads="1"/>
          </p:cNvSpPr>
          <p:nvPr>
            <p:ph type="title"/>
          </p:nvPr>
        </p:nvSpPr>
        <p:spPr>
          <a:noFill/>
          <a:ln/>
        </p:spPr>
        <p:txBody>
          <a:bodyPr/>
          <a:lstStyle/>
          <a:p>
            <a:r>
              <a:rPr lang="da-DK">
                <a:solidFill>
                  <a:srgbClr val="FFFFFF"/>
                </a:solidFill>
              </a:rPr>
              <a:t>HD PARAMETER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Initial Conditions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2"/>
          <a:srcRect l="22910" t="12798" r="22540" b="8368"/>
          <a:stretch>
            <a:fillRect/>
          </a:stretch>
        </p:blipFill>
        <p:spPr bwMode="auto">
          <a:xfrm>
            <a:off x="2300288" y="1700808"/>
            <a:ext cx="4411662" cy="4786313"/>
          </a:xfrm>
          <a:prstGeom prst="rect">
            <a:avLst/>
          </a:prstGeom>
          <a:noFill/>
          <a:ln w="9525" algn="ctr">
            <a:noFill/>
            <a:miter lim="800000"/>
            <a:headEnd/>
            <a:tailEnd/>
          </a:ln>
          <a:effectLst/>
        </p:spPr>
      </p:pic>
      <p:sp>
        <p:nvSpPr>
          <p:cNvPr id="66565" name="Text Box 5"/>
          <p:cNvSpPr txBox="1">
            <a:spLocks noChangeArrowheads="1"/>
          </p:cNvSpPr>
          <p:nvPr/>
        </p:nvSpPr>
        <p:spPr bwMode="auto">
          <a:xfrm>
            <a:off x="128588" y="5517232"/>
            <a:ext cx="2627312" cy="584775"/>
          </a:xfrm>
          <a:prstGeom prst="rect">
            <a:avLst/>
          </a:prstGeom>
          <a:noFill/>
          <a:ln w="9525">
            <a:noFill/>
            <a:miter lim="800000"/>
            <a:headEnd/>
            <a:tailEnd/>
          </a:ln>
          <a:effectLst/>
        </p:spPr>
        <p:txBody>
          <a:bodyPr>
            <a:spAutoFit/>
          </a:bodyPr>
          <a:lstStyle/>
          <a:p>
            <a:r>
              <a:rPr lang="en-GB" sz="1600" smtClean="0">
                <a:solidFill>
                  <a:srgbClr val="FFFFFF"/>
                </a:solidFill>
                <a:latin typeface="Arial"/>
              </a:rPr>
              <a:t>Global and Local</a:t>
            </a:r>
            <a:br>
              <a:rPr lang="en-GB" sz="1600" smtClean="0">
                <a:solidFill>
                  <a:srgbClr val="FFFFFF"/>
                </a:solidFill>
                <a:latin typeface="Arial"/>
              </a:rPr>
            </a:br>
            <a:r>
              <a:rPr lang="en-GB" sz="1600" smtClean="0">
                <a:solidFill>
                  <a:srgbClr val="FFFFFF"/>
                </a:solidFill>
                <a:latin typeface="Arial"/>
              </a:rPr>
              <a:t>Bed Resistance</a:t>
            </a:r>
            <a:endParaRPr lang="en-GB" sz="1600" dirty="0">
              <a:solidFill>
                <a:srgbClr val="FFFFFF"/>
              </a:solidFill>
              <a:latin typeface="Arial"/>
            </a:endParaRPr>
          </a:p>
        </p:txBody>
      </p:sp>
      <p:sp>
        <p:nvSpPr>
          <p:cNvPr id="66566" name="Text Box 6"/>
          <p:cNvSpPr txBox="1">
            <a:spLocks noChangeArrowheads="1"/>
          </p:cNvSpPr>
          <p:nvPr/>
        </p:nvSpPr>
        <p:spPr bwMode="auto">
          <a:xfrm>
            <a:off x="6924675" y="3130859"/>
            <a:ext cx="2162175" cy="584775"/>
          </a:xfrm>
          <a:prstGeom prst="rect">
            <a:avLst/>
          </a:prstGeom>
          <a:noFill/>
          <a:ln w="12700">
            <a:noFill/>
            <a:miter lim="800000"/>
            <a:headEnd/>
            <a:tailEnd/>
          </a:ln>
          <a:effectLst/>
        </p:spPr>
        <p:txBody>
          <a:bodyPr anchor="ctr">
            <a:spAutoFit/>
          </a:bodyPr>
          <a:lstStyle/>
          <a:p>
            <a:r>
              <a:rPr lang="en-GB" sz="1600">
                <a:solidFill>
                  <a:srgbClr val="FFFFFF"/>
                </a:solidFill>
                <a:latin typeface="Arial"/>
              </a:rPr>
              <a:t>Specify Global Values</a:t>
            </a:r>
            <a:br>
              <a:rPr lang="en-GB" sz="1600">
                <a:solidFill>
                  <a:srgbClr val="FFFFFF"/>
                </a:solidFill>
                <a:latin typeface="Arial"/>
              </a:rPr>
            </a:br>
            <a:r>
              <a:rPr lang="en-GB" sz="1600">
                <a:solidFill>
                  <a:srgbClr val="FFFFFF"/>
                </a:solidFill>
                <a:latin typeface="Arial"/>
              </a:rPr>
              <a:t>in This Panel</a:t>
            </a:r>
          </a:p>
        </p:txBody>
      </p:sp>
      <p:sp>
        <p:nvSpPr>
          <p:cNvPr id="66567" name="Text Box 7"/>
          <p:cNvSpPr txBox="1">
            <a:spLocks noChangeArrowheads="1"/>
          </p:cNvSpPr>
          <p:nvPr/>
        </p:nvSpPr>
        <p:spPr bwMode="auto">
          <a:xfrm>
            <a:off x="6804025" y="5234852"/>
            <a:ext cx="2339975" cy="1323439"/>
          </a:xfrm>
          <a:prstGeom prst="rect">
            <a:avLst/>
          </a:prstGeom>
          <a:noFill/>
          <a:ln w="12700">
            <a:noFill/>
            <a:miter lim="800000"/>
            <a:headEnd/>
            <a:tailEnd/>
          </a:ln>
          <a:effectLst/>
        </p:spPr>
        <p:txBody>
          <a:bodyPr anchor="ctr">
            <a:spAutoFit/>
          </a:bodyPr>
          <a:lstStyle/>
          <a:p>
            <a:r>
              <a:rPr lang="en-GB" sz="1600">
                <a:solidFill>
                  <a:srgbClr val="FFFFFF"/>
                </a:solidFill>
                <a:latin typeface="Arial"/>
              </a:rPr>
              <a:t>Local Values Specified by Chainage (for Intermediate Locations Values are Linearly Interpolated)</a:t>
            </a:r>
          </a:p>
        </p:txBody>
      </p:sp>
      <p:sp>
        <p:nvSpPr>
          <p:cNvPr id="66568" name="AutoShape 8"/>
          <p:cNvSpPr>
            <a:spLocks noChangeArrowheads="1"/>
          </p:cNvSpPr>
          <p:nvPr/>
        </p:nvSpPr>
        <p:spPr bwMode="auto">
          <a:xfrm>
            <a:off x="6329363" y="3170833"/>
            <a:ext cx="477837" cy="508000"/>
          </a:xfrm>
          <a:prstGeom prst="leftArrow">
            <a:avLst>
              <a:gd name="adj1" fmla="val 50000"/>
              <a:gd name="adj2" fmla="val 25000"/>
            </a:avLst>
          </a:prstGeom>
          <a:solidFill>
            <a:schemeClr val="accent2"/>
          </a:solidFill>
          <a:ln w="9525">
            <a:solidFill>
              <a:schemeClr val="accent2"/>
            </a:solidFill>
            <a:miter lim="800000"/>
            <a:headEnd/>
            <a:tailEnd/>
          </a:ln>
          <a:effectLst/>
        </p:spPr>
        <p:txBody>
          <a:bodyPr wrap="none" anchor="ctr"/>
          <a:lstStyle/>
          <a:p>
            <a:endParaRPr lang="da-DK" sz="1600"/>
          </a:p>
        </p:txBody>
      </p:sp>
      <p:sp>
        <p:nvSpPr>
          <p:cNvPr id="66569" name="Rectangle 9"/>
          <p:cNvSpPr>
            <a:spLocks noChangeArrowheads="1"/>
          </p:cNvSpPr>
          <p:nvPr/>
        </p:nvSpPr>
        <p:spPr bwMode="auto">
          <a:xfrm>
            <a:off x="134938" y="4428133"/>
            <a:ext cx="2288575" cy="584775"/>
          </a:xfrm>
          <a:prstGeom prst="rect">
            <a:avLst/>
          </a:prstGeom>
          <a:noFill/>
          <a:ln w="9525">
            <a:noFill/>
            <a:miter lim="800000"/>
            <a:headEnd/>
            <a:tailEnd/>
          </a:ln>
          <a:effectLst/>
        </p:spPr>
        <p:txBody>
          <a:bodyPr wrap="none">
            <a:spAutoFit/>
          </a:bodyPr>
          <a:lstStyle/>
          <a:p>
            <a:r>
              <a:rPr lang="en-GB" sz="1600">
                <a:solidFill>
                  <a:srgbClr val="FFFFFF"/>
                </a:solidFill>
                <a:latin typeface="Arial" charset="0"/>
              </a:rPr>
              <a:t>Local Conditions</a:t>
            </a:r>
          </a:p>
          <a:p>
            <a:r>
              <a:rPr lang="en-GB" sz="1600">
                <a:solidFill>
                  <a:srgbClr val="FFFFFF"/>
                </a:solidFill>
                <a:latin typeface="Arial" charset="0"/>
              </a:rPr>
              <a:t>Override Global Values</a:t>
            </a:r>
            <a:endParaRPr lang="en-US" sz="1600">
              <a:solidFill>
                <a:srgbClr val="FFFFFF"/>
              </a:solidFill>
              <a:latin typeface="Arial" charset="0"/>
            </a:endParaRPr>
          </a:p>
        </p:txBody>
      </p:sp>
      <p:sp>
        <p:nvSpPr>
          <p:cNvPr id="66570" name="AutoShape 10"/>
          <p:cNvSpPr>
            <a:spLocks noChangeArrowheads="1"/>
          </p:cNvSpPr>
          <p:nvPr/>
        </p:nvSpPr>
        <p:spPr bwMode="auto">
          <a:xfrm flipH="1">
            <a:off x="2133600" y="4305896"/>
            <a:ext cx="477838" cy="508000"/>
          </a:xfrm>
          <a:prstGeom prst="leftArrow">
            <a:avLst>
              <a:gd name="adj1" fmla="val 50000"/>
              <a:gd name="adj2" fmla="val 25000"/>
            </a:avLst>
          </a:prstGeom>
          <a:solidFill>
            <a:schemeClr val="accent2"/>
          </a:solidFill>
          <a:ln w="9525">
            <a:solidFill>
              <a:schemeClr val="accent2"/>
            </a:solidFill>
            <a:miter lim="800000"/>
            <a:headEnd/>
            <a:tailEnd/>
          </a:ln>
          <a:effectLst/>
        </p:spPr>
        <p:txBody>
          <a:bodyPr wrap="none" anchor="ctr"/>
          <a:lstStyle/>
          <a:p>
            <a:endParaRPr lang="da-DK" sz="1600"/>
          </a:p>
        </p:txBody>
      </p:sp>
      <p:sp>
        <p:nvSpPr>
          <p:cNvPr id="66571" name="Text Box 11"/>
          <p:cNvSpPr txBox="1">
            <a:spLocks noChangeArrowheads="1"/>
          </p:cNvSpPr>
          <p:nvPr/>
        </p:nvSpPr>
        <p:spPr bwMode="auto">
          <a:xfrm>
            <a:off x="2493963" y="4739660"/>
            <a:ext cx="4110037" cy="1569660"/>
          </a:xfrm>
          <a:prstGeom prst="rect">
            <a:avLst/>
          </a:prstGeom>
          <a:noFill/>
          <a:ln w="12700">
            <a:noFill/>
            <a:miter lim="800000"/>
            <a:headEnd/>
            <a:tailEnd/>
          </a:ln>
          <a:effectLst/>
        </p:spPr>
        <p:txBody>
          <a:bodyPr anchor="ctr">
            <a:spAutoFit/>
          </a:bodyPr>
          <a:lstStyle/>
          <a:p>
            <a:r>
              <a:rPr lang="en-GB" sz="1600">
                <a:solidFill>
                  <a:schemeClr val="accent6"/>
                </a:solidFill>
                <a:latin typeface="Arial"/>
              </a:rPr>
              <a:t>Lateral Resistance Factor in Cross-Section is Applied to Global or Local Values</a:t>
            </a:r>
          </a:p>
          <a:p>
            <a:endParaRPr lang="en-GB" sz="1600">
              <a:solidFill>
                <a:schemeClr val="accent6"/>
              </a:solidFill>
              <a:latin typeface="Arial"/>
            </a:endParaRPr>
          </a:p>
          <a:p>
            <a:r>
              <a:rPr lang="en-GB" sz="1600">
                <a:solidFill>
                  <a:schemeClr val="accent6"/>
                </a:solidFill>
                <a:latin typeface="Arial"/>
              </a:rPr>
              <a:t>If Lateral Resistance is Specified as a Value (not Factor), values in HD11 File are Ignored.</a:t>
            </a:r>
          </a:p>
        </p:txBody>
      </p:sp>
      <p:sp>
        <p:nvSpPr>
          <p:cNvPr id="66572" name="Rectangle 12"/>
          <p:cNvSpPr>
            <a:spLocks noGrp="1" noChangeArrowheads="1"/>
          </p:cNvSpPr>
          <p:nvPr>
            <p:ph type="title"/>
          </p:nvPr>
        </p:nvSpPr>
        <p:spPr>
          <a:noFill/>
          <a:ln/>
        </p:spPr>
        <p:txBody>
          <a:bodyPr/>
          <a:lstStyle/>
          <a:p>
            <a:r>
              <a:rPr lang="da-DK">
                <a:solidFill>
                  <a:srgbClr val="FFFFFF"/>
                </a:solidFill>
              </a:rPr>
              <a:t>HD PARAMETER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Bed Resistance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a-DK">
                <a:solidFill>
                  <a:srgbClr val="FFFFFF"/>
                </a:solidFill>
              </a:rPr>
              <a:t>HD PARAMETER EDITOR</a:t>
            </a:r>
            <a:endParaRPr lang="en-US">
              <a:solidFill>
                <a:srgbClr val="FFFFFF"/>
              </a:solidFill>
            </a:endParaRPr>
          </a:p>
        </p:txBody>
      </p:sp>
      <p:sp>
        <p:nvSpPr>
          <p:cNvPr id="73731" name="Rectangle 3"/>
          <p:cNvSpPr>
            <a:spLocks noGrp="1" noChangeArrowheads="1"/>
          </p:cNvSpPr>
          <p:nvPr>
            <p:ph sz="quarter" idx="13"/>
          </p:nvPr>
        </p:nvSpPr>
        <p:spPr/>
        <p:txBody>
          <a:bodyPr/>
          <a:lstStyle/>
          <a:p>
            <a:pPr marL="0" indent="0">
              <a:buNone/>
            </a:pPr>
            <a:r>
              <a:rPr lang="da-DK" dirty="0">
                <a:solidFill>
                  <a:srgbClr val="FFFFFF"/>
                </a:solidFill>
              </a:rPr>
              <a:t>Bed </a:t>
            </a:r>
            <a:r>
              <a:rPr lang="da-DK" dirty="0" err="1">
                <a:solidFill>
                  <a:srgbClr val="FFFFFF"/>
                </a:solidFill>
              </a:rPr>
              <a:t>Resistance</a:t>
            </a:r>
            <a:r>
              <a:rPr lang="da-DK" dirty="0">
                <a:solidFill>
                  <a:srgbClr val="FFFFFF"/>
                </a:solidFill>
              </a:rPr>
              <a:t> </a:t>
            </a:r>
            <a:r>
              <a:rPr lang="da-DK" dirty="0" smtClean="0">
                <a:solidFill>
                  <a:srgbClr val="FFFFFF"/>
                </a:solidFill>
              </a:rPr>
              <a:t>Definition</a:t>
            </a:r>
          </a:p>
          <a:p>
            <a:r>
              <a:rPr lang="en-GB" dirty="0">
                <a:solidFill>
                  <a:srgbClr val="FFFFFF"/>
                </a:solidFill>
              </a:rPr>
              <a:t>Global and Local Variables:</a:t>
            </a:r>
          </a:p>
          <a:p>
            <a:pPr marL="0" indent="0">
              <a:buNone/>
            </a:pPr>
            <a:endParaRPr lang="en-US" dirty="0">
              <a:solidFill>
                <a:srgbClr val="FFFFFF"/>
              </a:solidFill>
            </a:endParaRPr>
          </a:p>
        </p:txBody>
      </p:sp>
      <p:grpSp>
        <p:nvGrpSpPr>
          <p:cNvPr id="73792" name="Group 64"/>
          <p:cNvGrpSpPr>
            <a:grpSpLocks/>
          </p:cNvGrpSpPr>
          <p:nvPr/>
        </p:nvGrpSpPr>
        <p:grpSpPr bwMode="auto">
          <a:xfrm>
            <a:off x="323850" y="2204864"/>
            <a:ext cx="8620125" cy="4038600"/>
            <a:chOff x="282" y="1632"/>
            <a:chExt cx="5430" cy="2544"/>
          </a:xfrm>
          <a:solidFill>
            <a:schemeClr val="tx2"/>
          </a:solidFill>
        </p:grpSpPr>
        <p:sp>
          <p:nvSpPr>
            <p:cNvPr id="73793" name="AutoShape 65"/>
            <p:cNvSpPr>
              <a:spLocks noChangeArrowheads="1"/>
            </p:cNvSpPr>
            <p:nvPr/>
          </p:nvSpPr>
          <p:spPr bwMode="auto">
            <a:xfrm>
              <a:off x="282" y="1632"/>
              <a:ext cx="5430" cy="2544"/>
            </a:xfrm>
            <a:prstGeom prst="roundRect">
              <a:avLst>
                <a:gd name="adj" fmla="val 16667"/>
              </a:avLst>
            </a:prstGeom>
            <a:grpFill/>
            <a:ln w="12700">
              <a:solidFill>
                <a:schemeClr val="accent2"/>
              </a:solidFill>
              <a:round/>
              <a:headEnd type="none" w="sm" len="sm"/>
              <a:tailEnd type="none" w="sm" len="sm"/>
            </a:ln>
            <a:effectLst/>
          </p:spPr>
          <p:txBody>
            <a:bodyPr wrap="none" anchor="ctr"/>
            <a:lstStyle/>
            <a:p>
              <a:endParaRPr lang="da-DK">
                <a:solidFill>
                  <a:srgbClr val="FFFFFF"/>
                </a:solidFill>
              </a:endParaRPr>
            </a:p>
          </p:txBody>
        </p:sp>
        <p:sp>
          <p:nvSpPr>
            <p:cNvPr id="73794" name="Text Box 66"/>
            <p:cNvSpPr txBox="1">
              <a:spLocks noChangeArrowheads="1"/>
            </p:cNvSpPr>
            <p:nvPr/>
          </p:nvSpPr>
          <p:spPr bwMode="auto">
            <a:xfrm>
              <a:off x="4551" y="1824"/>
              <a:ext cx="1155" cy="1755"/>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a:solidFill>
                    <a:srgbClr val="FFFFFF"/>
                  </a:solidFill>
                </a:rPr>
                <a:t>Global Value</a:t>
              </a:r>
            </a:p>
            <a:p>
              <a:pPr defTabSz="762000" eaLnBrk="0" hangingPunct="0">
                <a:spcBef>
                  <a:spcPct val="50000"/>
                </a:spcBef>
              </a:pPr>
              <a:r>
                <a:rPr lang="da-DK" sz="1400" b="1">
                  <a:solidFill>
                    <a:srgbClr val="FFFFFF"/>
                  </a:solidFill>
                </a:rPr>
                <a:t/>
              </a:r>
              <a:br>
                <a:rPr lang="da-DK" sz="1400" b="1">
                  <a:solidFill>
                    <a:srgbClr val="FFFFFF"/>
                  </a:solidFill>
                </a:rPr>
              </a:br>
              <a:r>
                <a:rPr lang="da-DK" sz="1400" b="1">
                  <a:solidFill>
                    <a:srgbClr val="FFFFFF"/>
                  </a:solidFill>
                </a:rPr>
                <a:t>       +</a:t>
              </a:r>
            </a:p>
            <a:p>
              <a:pPr defTabSz="762000" eaLnBrk="0" hangingPunct="0">
                <a:spcBef>
                  <a:spcPct val="50000"/>
                </a:spcBef>
              </a:pPr>
              <a:r>
                <a:rPr lang="en-US" sz="1400" b="1">
                  <a:solidFill>
                    <a:srgbClr val="FFFFFF"/>
                  </a:solidFill>
                </a:rPr>
                <a:t>Local Values</a:t>
              </a:r>
            </a:p>
            <a:p>
              <a:pPr defTabSz="762000" eaLnBrk="0" hangingPunct="0">
                <a:spcBef>
                  <a:spcPct val="50000"/>
                </a:spcBef>
              </a:pPr>
              <a:r>
                <a:rPr lang="da-DK" sz="1000" b="1">
                  <a:solidFill>
                    <a:srgbClr val="FFFFFF"/>
                  </a:solidFill>
                </a:rPr>
                <a:t>(overwrites Global</a:t>
              </a:r>
              <a:br>
                <a:rPr lang="da-DK" sz="1000" b="1">
                  <a:solidFill>
                    <a:srgbClr val="FFFFFF"/>
                  </a:solidFill>
                </a:rPr>
              </a:br>
              <a:r>
                <a:rPr lang="da-DK" sz="1000" b="1">
                  <a:solidFill>
                    <a:srgbClr val="FFFFFF"/>
                  </a:solidFill>
                </a:rPr>
                <a:t>  values at defined</a:t>
              </a:r>
              <a:br>
                <a:rPr lang="da-DK" sz="1000" b="1">
                  <a:solidFill>
                    <a:srgbClr val="FFFFFF"/>
                  </a:solidFill>
                </a:rPr>
              </a:br>
              <a:r>
                <a:rPr lang="da-DK" sz="1000" b="1">
                  <a:solidFill>
                    <a:srgbClr val="FFFFFF"/>
                  </a:solidFill>
                </a:rPr>
                <a:t>  locations)</a:t>
              </a:r>
            </a:p>
            <a:p>
              <a:pPr defTabSz="762000" eaLnBrk="0" hangingPunct="0">
                <a:spcBef>
                  <a:spcPct val="50000"/>
                </a:spcBef>
              </a:pPr>
              <a:r>
                <a:rPr lang="da-DK" sz="1400" b="1">
                  <a:solidFill>
                    <a:srgbClr val="FFFFFF"/>
                  </a:solidFill>
                </a:rPr>
                <a:t/>
              </a:r>
              <a:br>
                <a:rPr lang="da-DK" sz="1400" b="1">
                  <a:solidFill>
                    <a:srgbClr val="FFFFFF"/>
                  </a:solidFill>
                </a:rPr>
              </a:br>
              <a:r>
                <a:rPr lang="da-DK" sz="1400" b="1">
                  <a:solidFill>
                    <a:srgbClr val="FFFFFF"/>
                  </a:solidFill>
                </a:rPr>
                <a:t>          </a:t>
              </a:r>
            </a:p>
            <a:p>
              <a:pPr defTabSz="762000" eaLnBrk="0" hangingPunct="0">
                <a:spcBef>
                  <a:spcPct val="50000"/>
                </a:spcBef>
              </a:pPr>
              <a:r>
                <a:rPr lang="da-DK" sz="1400" b="1">
                  <a:solidFill>
                    <a:srgbClr val="FFFFFF"/>
                  </a:solidFill>
                </a:rPr>
                <a:t>Resulting bed resistance</a:t>
              </a:r>
              <a:endParaRPr lang="en-US" sz="1400" b="1">
                <a:solidFill>
                  <a:srgbClr val="FFFFFF"/>
                </a:solidFill>
              </a:endParaRPr>
            </a:p>
          </p:txBody>
        </p:sp>
        <p:grpSp>
          <p:nvGrpSpPr>
            <p:cNvPr id="73795" name="Group 67"/>
            <p:cNvGrpSpPr>
              <a:grpSpLocks/>
            </p:cNvGrpSpPr>
            <p:nvPr/>
          </p:nvGrpSpPr>
          <p:grpSpPr bwMode="auto">
            <a:xfrm>
              <a:off x="628" y="3748"/>
              <a:ext cx="3056" cy="0"/>
              <a:chOff x="1584" y="2304"/>
              <a:chExt cx="3264" cy="0"/>
            </a:xfrm>
            <a:grpFill/>
          </p:grpSpPr>
          <p:sp>
            <p:nvSpPr>
              <p:cNvPr id="73796" name="Line 68"/>
              <p:cNvSpPr>
                <a:spLocks noChangeShapeType="1"/>
              </p:cNvSpPr>
              <p:nvPr/>
            </p:nvSpPr>
            <p:spPr bwMode="auto">
              <a:xfrm>
                <a:off x="1584"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73797" name="Line 69"/>
              <p:cNvSpPr>
                <a:spLocks noChangeShapeType="1"/>
              </p:cNvSpPr>
              <p:nvPr/>
            </p:nvSpPr>
            <p:spPr bwMode="auto">
              <a:xfrm>
                <a:off x="2400"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73798" name="Line 70"/>
              <p:cNvSpPr>
                <a:spLocks noChangeShapeType="1"/>
              </p:cNvSpPr>
              <p:nvPr/>
            </p:nvSpPr>
            <p:spPr bwMode="auto">
              <a:xfrm>
                <a:off x="3216"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73799" name="Line 71"/>
              <p:cNvSpPr>
                <a:spLocks noChangeShapeType="1"/>
              </p:cNvSpPr>
              <p:nvPr/>
            </p:nvSpPr>
            <p:spPr bwMode="auto">
              <a:xfrm>
                <a:off x="4032"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73800" name="Line 72"/>
              <p:cNvSpPr>
                <a:spLocks noChangeShapeType="1"/>
              </p:cNvSpPr>
              <p:nvPr/>
            </p:nvSpPr>
            <p:spPr bwMode="auto">
              <a:xfrm>
                <a:off x="2016"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73801" name="Line 73"/>
              <p:cNvSpPr>
                <a:spLocks noChangeShapeType="1"/>
              </p:cNvSpPr>
              <p:nvPr/>
            </p:nvSpPr>
            <p:spPr bwMode="auto">
              <a:xfrm>
                <a:off x="3648"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grpSp>
        <p:sp>
          <p:nvSpPr>
            <p:cNvPr id="73802" name="Text Box 74"/>
            <p:cNvSpPr txBox="1">
              <a:spLocks noChangeArrowheads="1"/>
            </p:cNvSpPr>
            <p:nvPr/>
          </p:nvSpPr>
          <p:spPr bwMode="auto">
            <a:xfrm>
              <a:off x="3809" y="1842"/>
              <a:ext cx="719" cy="192"/>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a:solidFill>
                    <a:srgbClr val="FFFFFF"/>
                  </a:solidFill>
                  <a:latin typeface="Arial" charset="0"/>
                </a:rPr>
                <a:t>M = 30</a:t>
              </a:r>
            </a:p>
          </p:txBody>
        </p:sp>
        <p:sp>
          <p:nvSpPr>
            <p:cNvPr id="73803" name="Line 75"/>
            <p:cNvSpPr>
              <a:spLocks noChangeShapeType="1"/>
            </p:cNvSpPr>
            <p:nvPr/>
          </p:nvSpPr>
          <p:spPr bwMode="auto">
            <a:xfrm>
              <a:off x="618" y="1945"/>
              <a:ext cx="3056"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04" name="Text Box 76"/>
            <p:cNvSpPr txBox="1">
              <a:spLocks noChangeArrowheads="1"/>
            </p:cNvSpPr>
            <p:nvPr/>
          </p:nvSpPr>
          <p:spPr bwMode="auto">
            <a:xfrm>
              <a:off x="3835" y="2428"/>
              <a:ext cx="719" cy="601"/>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a:solidFill>
                    <a:srgbClr val="FFFFFF"/>
                  </a:solidFill>
                  <a:latin typeface="Arial" charset="0"/>
                </a:rPr>
                <a:t>M = 30</a:t>
              </a:r>
            </a:p>
            <a:p>
              <a:pPr defTabSz="762000" eaLnBrk="0" hangingPunct="0">
                <a:spcBef>
                  <a:spcPct val="50000"/>
                </a:spcBef>
              </a:pPr>
              <a:r>
                <a:rPr lang="en-US" sz="1400" b="1">
                  <a:solidFill>
                    <a:srgbClr val="FFFFFF"/>
                  </a:solidFill>
                  <a:latin typeface="Arial" charset="0"/>
                </a:rPr>
                <a:t>M = 25</a:t>
              </a:r>
            </a:p>
            <a:p>
              <a:pPr defTabSz="762000" eaLnBrk="0" hangingPunct="0">
                <a:spcBef>
                  <a:spcPct val="50000"/>
                </a:spcBef>
              </a:pPr>
              <a:r>
                <a:rPr lang="en-US" sz="1400" b="1">
                  <a:solidFill>
                    <a:srgbClr val="FFFFFF"/>
                  </a:solidFill>
                  <a:latin typeface="Arial" charset="0"/>
                </a:rPr>
                <a:t>M = 20</a:t>
              </a:r>
            </a:p>
          </p:txBody>
        </p:sp>
        <p:sp>
          <p:nvSpPr>
            <p:cNvPr id="73805" name="Line 77"/>
            <p:cNvSpPr>
              <a:spLocks noChangeShapeType="1"/>
            </p:cNvSpPr>
            <p:nvPr/>
          </p:nvSpPr>
          <p:spPr bwMode="auto">
            <a:xfrm flipH="1">
              <a:off x="2922" y="3201"/>
              <a:ext cx="764"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06" name="Line 78"/>
            <p:cNvSpPr>
              <a:spLocks noChangeShapeType="1"/>
            </p:cNvSpPr>
            <p:nvPr/>
          </p:nvSpPr>
          <p:spPr bwMode="auto">
            <a:xfrm flipH="1">
              <a:off x="2562" y="3201"/>
              <a:ext cx="358" cy="229"/>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07" name="Line 79"/>
            <p:cNvSpPr>
              <a:spLocks noChangeShapeType="1"/>
            </p:cNvSpPr>
            <p:nvPr/>
          </p:nvSpPr>
          <p:spPr bwMode="auto">
            <a:xfrm flipH="1">
              <a:off x="1796" y="3430"/>
              <a:ext cx="764"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08" name="Line 80"/>
            <p:cNvSpPr>
              <a:spLocks noChangeShapeType="1"/>
            </p:cNvSpPr>
            <p:nvPr/>
          </p:nvSpPr>
          <p:spPr bwMode="auto">
            <a:xfrm flipH="1">
              <a:off x="1383" y="3430"/>
              <a:ext cx="408" cy="182"/>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09" name="Line 81"/>
            <p:cNvSpPr>
              <a:spLocks noChangeShapeType="1"/>
            </p:cNvSpPr>
            <p:nvPr/>
          </p:nvSpPr>
          <p:spPr bwMode="auto">
            <a:xfrm flipH="1" flipV="1">
              <a:off x="1032" y="3201"/>
              <a:ext cx="351" cy="411"/>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10" name="Line 82"/>
            <p:cNvSpPr>
              <a:spLocks noChangeShapeType="1"/>
            </p:cNvSpPr>
            <p:nvPr/>
          </p:nvSpPr>
          <p:spPr bwMode="auto">
            <a:xfrm flipH="1">
              <a:off x="618" y="3201"/>
              <a:ext cx="404"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11" name="Text Box 83"/>
            <p:cNvSpPr txBox="1">
              <a:spLocks noChangeArrowheads="1"/>
            </p:cNvSpPr>
            <p:nvPr/>
          </p:nvSpPr>
          <p:spPr bwMode="auto">
            <a:xfrm>
              <a:off x="521" y="3838"/>
              <a:ext cx="4355" cy="192"/>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a:solidFill>
                    <a:srgbClr val="FFFFFF"/>
                  </a:solidFill>
                  <a:latin typeface="Arial" charset="0"/>
                </a:rPr>
                <a:t>0.0                  5000                10000              15000               20000       Distance [m]</a:t>
              </a:r>
            </a:p>
          </p:txBody>
        </p:sp>
        <p:sp>
          <p:nvSpPr>
            <p:cNvPr id="73812" name="Line 84"/>
            <p:cNvSpPr>
              <a:spLocks noChangeShapeType="1"/>
            </p:cNvSpPr>
            <p:nvPr/>
          </p:nvSpPr>
          <p:spPr bwMode="auto">
            <a:xfrm>
              <a:off x="618" y="1693"/>
              <a:ext cx="0" cy="2064"/>
            </a:xfrm>
            <a:prstGeom prst="line">
              <a:avLst/>
            </a:prstGeom>
            <a:grpFill/>
            <a:ln w="28575">
              <a:solidFill>
                <a:schemeClr val="tx1"/>
              </a:solidFill>
              <a:round/>
              <a:headEnd type="triangle" w="med" len="med"/>
              <a:tailEnd/>
            </a:ln>
            <a:effectLst/>
          </p:spPr>
          <p:txBody>
            <a:bodyPr wrap="none" anchor="ctr"/>
            <a:lstStyle/>
            <a:p>
              <a:endParaRPr lang="da-DK">
                <a:solidFill>
                  <a:srgbClr val="FFFFFF"/>
                </a:solidFill>
              </a:endParaRPr>
            </a:p>
          </p:txBody>
        </p:sp>
        <p:sp>
          <p:nvSpPr>
            <p:cNvPr id="73813" name="Line 85"/>
            <p:cNvSpPr>
              <a:spLocks noChangeShapeType="1"/>
            </p:cNvSpPr>
            <p:nvPr/>
          </p:nvSpPr>
          <p:spPr bwMode="auto">
            <a:xfrm>
              <a:off x="618" y="3744"/>
              <a:ext cx="3792" cy="0"/>
            </a:xfrm>
            <a:prstGeom prst="line">
              <a:avLst/>
            </a:prstGeom>
            <a:grpFill/>
            <a:ln w="28575">
              <a:solidFill>
                <a:schemeClr val="tx1"/>
              </a:solidFill>
              <a:round/>
              <a:headEnd type="none" w="sm" len="sm"/>
              <a:tailEnd type="triangle" w="med" len="med"/>
            </a:ln>
            <a:effectLst/>
          </p:spPr>
          <p:txBody>
            <a:bodyPr wrap="none" anchor="ctr"/>
            <a:lstStyle/>
            <a:p>
              <a:endParaRPr lang="da-DK">
                <a:solidFill>
                  <a:srgbClr val="FFFFFF"/>
                </a:solidFill>
              </a:endParaRPr>
            </a:p>
          </p:txBody>
        </p:sp>
        <p:sp>
          <p:nvSpPr>
            <p:cNvPr id="73814" name="Text Box 86"/>
            <p:cNvSpPr txBox="1">
              <a:spLocks noChangeArrowheads="1"/>
            </p:cNvSpPr>
            <p:nvPr/>
          </p:nvSpPr>
          <p:spPr bwMode="auto">
            <a:xfrm rot="16200000">
              <a:off x="-8" y="2589"/>
              <a:ext cx="867" cy="192"/>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a:solidFill>
                    <a:srgbClr val="FFFFFF"/>
                  </a:solidFill>
                  <a:latin typeface="Arial" charset="0"/>
                </a:rPr>
                <a:t>Manning’s M</a:t>
              </a:r>
            </a:p>
          </p:txBody>
        </p:sp>
        <p:sp>
          <p:nvSpPr>
            <p:cNvPr id="73815" name="Line 87"/>
            <p:cNvSpPr>
              <a:spLocks noChangeShapeType="1"/>
            </p:cNvSpPr>
            <p:nvPr/>
          </p:nvSpPr>
          <p:spPr bwMode="auto">
            <a:xfrm flipH="1" flipV="1">
              <a:off x="2154"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73816" name="Line 88"/>
            <p:cNvSpPr>
              <a:spLocks noChangeShapeType="1"/>
            </p:cNvSpPr>
            <p:nvPr/>
          </p:nvSpPr>
          <p:spPr bwMode="auto">
            <a:xfrm flipH="1" flipV="1">
              <a:off x="2922"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73817" name="Line 89"/>
            <p:cNvSpPr>
              <a:spLocks noChangeShapeType="1"/>
            </p:cNvSpPr>
            <p:nvPr/>
          </p:nvSpPr>
          <p:spPr bwMode="auto">
            <a:xfrm flipH="1" flipV="1">
              <a:off x="3690"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73818" name="Line 90"/>
            <p:cNvSpPr>
              <a:spLocks noChangeShapeType="1"/>
            </p:cNvSpPr>
            <p:nvPr/>
          </p:nvSpPr>
          <p:spPr bwMode="auto">
            <a:xfrm flipH="1" flipV="1">
              <a:off x="1386"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73819" name="Text Box 91"/>
            <p:cNvSpPr txBox="1">
              <a:spLocks noChangeArrowheads="1"/>
            </p:cNvSpPr>
            <p:nvPr/>
          </p:nvSpPr>
          <p:spPr bwMode="auto">
            <a:xfrm>
              <a:off x="3833" y="3108"/>
              <a:ext cx="719" cy="601"/>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a:solidFill>
                    <a:srgbClr val="FFFFFF"/>
                  </a:solidFill>
                  <a:latin typeface="Arial" charset="0"/>
                </a:rPr>
                <a:t>M = 30</a:t>
              </a:r>
            </a:p>
            <a:p>
              <a:pPr defTabSz="762000" eaLnBrk="0" hangingPunct="0">
                <a:spcBef>
                  <a:spcPct val="50000"/>
                </a:spcBef>
              </a:pPr>
              <a:r>
                <a:rPr lang="en-US" sz="1400" b="1">
                  <a:solidFill>
                    <a:srgbClr val="FFFFFF"/>
                  </a:solidFill>
                  <a:latin typeface="Arial" charset="0"/>
                </a:rPr>
                <a:t>M = 25</a:t>
              </a:r>
            </a:p>
            <a:p>
              <a:pPr defTabSz="762000" eaLnBrk="0" hangingPunct="0">
                <a:spcBef>
                  <a:spcPct val="50000"/>
                </a:spcBef>
              </a:pPr>
              <a:r>
                <a:rPr lang="en-US" sz="1400" b="1">
                  <a:solidFill>
                    <a:srgbClr val="FFFFFF"/>
                  </a:solidFill>
                  <a:latin typeface="Arial" charset="0"/>
                </a:rPr>
                <a:t>M = 20</a:t>
              </a:r>
            </a:p>
          </p:txBody>
        </p:sp>
        <p:sp>
          <p:nvSpPr>
            <p:cNvPr id="73820" name="Line 92"/>
            <p:cNvSpPr>
              <a:spLocks noChangeShapeType="1"/>
            </p:cNvSpPr>
            <p:nvPr/>
          </p:nvSpPr>
          <p:spPr bwMode="auto">
            <a:xfrm flipH="1">
              <a:off x="2550" y="2520"/>
              <a:ext cx="358" cy="229"/>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21" name="Line 93"/>
            <p:cNvSpPr>
              <a:spLocks noChangeShapeType="1"/>
            </p:cNvSpPr>
            <p:nvPr/>
          </p:nvSpPr>
          <p:spPr bwMode="auto">
            <a:xfrm flipH="1">
              <a:off x="1784" y="2749"/>
              <a:ext cx="764"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22" name="Line 94"/>
            <p:cNvSpPr>
              <a:spLocks noChangeShapeType="1"/>
            </p:cNvSpPr>
            <p:nvPr/>
          </p:nvSpPr>
          <p:spPr bwMode="auto">
            <a:xfrm flipH="1">
              <a:off x="1371" y="2749"/>
              <a:ext cx="408" cy="182"/>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23" name="Line 95"/>
            <p:cNvSpPr>
              <a:spLocks noChangeShapeType="1"/>
            </p:cNvSpPr>
            <p:nvPr/>
          </p:nvSpPr>
          <p:spPr bwMode="auto">
            <a:xfrm flipH="1" flipV="1">
              <a:off x="1020" y="2520"/>
              <a:ext cx="351" cy="411"/>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73824" name="Line 96"/>
            <p:cNvSpPr>
              <a:spLocks noChangeShapeType="1"/>
            </p:cNvSpPr>
            <p:nvPr/>
          </p:nvSpPr>
          <p:spPr bwMode="auto">
            <a:xfrm flipV="1">
              <a:off x="1026"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25" name="Line 97"/>
            <p:cNvSpPr>
              <a:spLocks noChangeShapeType="1"/>
            </p:cNvSpPr>
            <p:nvPr/>
          </p:nvSpPr>
          <p:spPr bwMode="auto">
            <a:xfrm flipV="1">
              <a:off x="1383"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26" name="Line 98"/>
            <p:cNvSpPr>
              <a:spLocks noChangeShapeType="1"/>
            </p:cNvSpPr>
            <p:nvPr/>
          </p:nvSpPr>
          <p:spPr bwMode="auto">
            <a:xfrm flipV="1">
              <a:off x="1791"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27" name="Line 99"/>
            <p:cNvSpPr>
              <a:spLocks noChangeShapeType="1"/>
            </p:cNvSpPr>
            <p:nvPr/>
          </p:nvSpPr>
          <p:spPr bwMode="auto">
            <a:xfrm flipV="1">
              <a:off x="2154"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28" name="Line 100"/>
            <p:cNvSpPr>
              <a:spLocks noChangeShapeType="1"/>
            </p:cNvSpPr>
            <p:nvPr/>
          </p:nvSpPr>
          <p:spPr bwMode="auto">
            <a:xfrm flipV="1">
              <a:off x="2562"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29" name="Line 101"/>
            <p:cNvSpPr>
              <a:spLocks noChangeShapeType="1"/>
            </p:cNvSpPr>
            <p:nvPr/>
          </p:nvSpPr>
          <p:spPr bwMode="auto">
            <a:xfrm flipV="1">
              <a:off x="2925"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30" name="Line 102"/>
            <p:cNvSpPr>
              <a:spLocks noChangeShapeType="1"/>
            </p:cNvSpPr>
            <p:nvPr/>
          </p:nvSpPr>
          <p:spPr bwMode="auto">
            <a:xfrm flipV="1">
              <a:off x="3334"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31" name="Line 103"/>
            <p:cNvSpPr>
              <a:spLocks noChangeShapeType="1"/>
            </p:cNvSpPr>
            <p:nvPr/>
          </p:nvSpPr>
          <p:spPr bwMode="auto">
            <a:xfrm flipV="1">
              <a:off x="3696"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73832" name="Line 104"/>
            <p:cNvSpPr>
              <a:spLocks noChangeShapeType="1"/>
            </p:cNvSpPr>
            <p:nvPr/>
          </p:nvSpPr>
          <p:spPr bwMode="auto">
            <a:xfrm>
              <a:off x="521" y="2387"/>
              <a:ext cx="4899" cy="0"/>
            </a:xfrm>
            <a:prstGeom prst="line">
              <a:avLst/>
            </a:prstGeom>
            <a:grpFill/>
            <a:ln w="6350">
              <a:solidFill>
                <a:schemeClr val="tx1"/>
              </a:solidFill>
              <a:prstDash val="dash"/>
              <a:round/>
              <a:headEnd/>
              <a:tailEnd/>
            </a:ln>
            <a:effectLst/>
          </p:spPr>
          <p:txBody>
            <a:bodyPr/>
            <a:lstStyle/>
            <a:p>
              <a:endParaRPr lang="da-DK">
                <a:solidFill>
                  <a:srgbClr val="FFFFFF"/>
                </a:solidFill>
              </a:endParaRPr>
            </a:p>
          </p:txBody>
        </p:sp>
        <p:sp>
          <p:nvSpPr>
            <p:cNvPr id="73833" name="Line 105"/>
            <p:cNvSpPr>
              <a:spLocks noChangeShapeType="1"/>
            </p:cNvSpPr>
            <p:nvPr/>
          </p:nvSpPr>
          <p:spPr bwMode="auto">
            <a:xfrm>
              <a:off x="521" y="3067"/>
              <a:ext cx="4899" cy="0"/>
            </a:xfrm>
            <a:prstGeom prst="line">
              <a:avLst/>
            </a:prstGeom>
            <a:grpFill/>
            <a:ln w="6350">
              <a:solidFill>
                <a:schemeClr val="tx1"/>
              </a:solidFill>
              <a:prstDash val="dash"/>
              <a:round/>
              <a:headEnd/>
              <a:tailEnd/>
            </a:ln>
            <a:effectLst/>
          </p:spPr>
          <p:txBody>
            <a:bodyPr/>
            <a:lstStyle/>
            <a:p>
              <a:endParaRPr lang="da-DK">
                <a:solidFill>
                  <a:srgbClr val="FFFFFF"/>
                </a:solidFill>
              </a:endParaRPr>
            </a:p>
          </p:txBody>
        </p:sp>
        <p:sp>
          <p:nvSpPr>
            <p:cNvPr id="73834" name="AutoShape 106"/>
            <p:cNvSpPr>
              <a:spLocks noChangeArrowheads="1"/>
            </p:cNvSpPr>
            <p:nvPr/>
          </p:nvSpPr>
          <p:spPr bwMode="auto">
            <a:xfrm>
              <a:off x="4921" y="2931"/>
              <a:ext cx="136" cy="227"/>
            </a:xfrm>
            <a:prstGeom prst="downArrow">
              <a:avLst>
                <a:gd name="adj1" fmla="val 50000"/>
                <a:gd name="adj2" fmla="val 41728"/>
              </a:avLst>
            </a:prstGeom>
            <a:grpFill/>
            <a:ln w="28575">
              <a:solidFill>
                <a:schemeClr val="accent2"/>
              </a:solidFill>
              <a:miter lim="800000"/>
              <a:headEnd/>
              <a:tailEnd/>
            </a:ln>
            <a:effectLst/>
          </p:spPr>
          <p:txBody>
            <a:bodyPr vert="eaVert" wrap="none" anchor="ctr"/>
            <a:lstStyle/>
            <a:p>
              <a:endParaRPr lang="da-DK">
                <a:solidFill>
                  <a:srgbClr val="FFFFFF"/>
                </a:solidFill>
              </a:endParaRPr>
            </a:p>
          </p:txBody>
        </p:sp>
        <p:sp>
          <p:nvSpPr>
            <p:cNvPr id="73835" name="Line 107"/>
            <p:cNvSpPr>
              <a:spLocks noChangeShapeType="1"/>
            </p:cNvSpPr>
            <p:nvPr/>
          </p:nvSpPr>
          <p:spPr bwMode="auto">
            <a:xfrm flipV="1">
              <a:off x="612" y="3067"/>
              <a:ext cx="0" cy="681"/>
            </a:xfrm>
            <a:prstGeom prst="line">
              <a:avLst/>
            </a:prstGeom>
            <a:grpFill/>
            <a:ln w="28575">
              <a:solidFill>
                <a:schemeClr val="tx1"/>
              </a:solidFill>
              <a:round/>
              <a:headEnd/>
              <a:tailEnd type="triangle" w="med" len="med"/>
            </a:ln>
            <a:effectLst/>
          </p:spPr>
          <p:txBody>
            <a:bodyPr/>
            <a:lstStyle/>
            <a:p>
              <a:endParaRPr lang="da-DK">
                <a:solidFill>
                  <a:srgbClr val="FFFFFF"/>
                </a:solidFill>
              </a:endParaRPr>
            </a:p>
          </p:txBody>
        </p:sp>
        <p:sp>
          <p:nvSpPr>
            <p:cNvPr id="73836" name="Line 108"/>
            <p:cNvSpPr>
              <a:spLocks noChangeShapeType="1"/>
            </p:cNvSpPr>
            <p:nvPr/>
          </p:nvSpPr>
          <p:spPr bwMode="auto">
            <a:xfrm flipV="1">
              <a:off x="612" y="2372"/>
              <a:ext cx="0" cy="681"/>
            </a:xfrm>
            <a:prstGeom prst="line">
              <a:avLst/>
            </a:prstGeom>
            <a:grpFill/>
            <a:ln w="28575">
              <a:solidFill>
                <a:schemeClr val="tx1"/>
              </a:solidFill>
              <a:round/>
              <a:headEnd/>
              <a:tailEnd type="triangle" w="med" len="med"/>
            </a:ln>
            <a:effectLst/>
          </p:spPr>
          <p:txBody>
            <a:bodyPr/>
            <a:lstStyle/>
            <a:p>
              <a:endParaRPr lang="da-DK">
                <a:solidFill>
                  <a:srgbClr val="FFFFFF"/>
                </a:solidFill>
              </a:endParaRPr>
            </a:p>
          </p:txBody>
        </p:sp>
        <p:sp>
          <p:nvSpPr>
            <p:cNvPr id="73837" name="Line 109"/>
            <p:cNvSpPr>
              <a:spLocks noChangeShapeType="1"/>
            </p:cNvSpPr>
            <p:nvPr/>
          </p:nvSpPr>
          <p:spPr bwMode="auto">
            <a:xfrm flipV="1">
              <a:off x="612" y="1695"/>
              <a:ext cx="0" cy="681"/>
            </a:xfrm>
            <a:prstGeom prst="line">
              <a:avLst/>
            </a:prstGeom>
            <a:grpFill/>
            <a:ln w="28575">
              <a:solidFill>
                <a:schemeClr val="tx1"/>
              </a:solidFill>
              <a:round/>
              <a:headEnd/>
              <a:tailEnd type="triangle" w="med" len="med"/>
            </a:ln>
            <a:effectLst/>
          </p:spPr>
          <p:txBody>
            <a:bodyPr/>
            <a:lstStyle/>
            <a:p>
              <a:endParaRPr lang="da-DK">
                <a:solidFill>
                  <a:srgbClr val="FFFFFF"/>
                </a:solidFill>
              </a:endParaRPr>
            </a:p>
          </p:txBody>
        </p:sp>
      </p:grpSp>
      <p:sp>
        <p:nvSpPr>
          <p:cNvPr id="2" name="Footer Placeholder 1"/>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2"/>
          <a:srcRect l="22910" t="12798" r="22540" b="8368"/>
          <a:stretch>
            <a:fillRect/>
          </a:stretch>
        </p:blipFill>
        <p:spPr bwMode="auto">
          <a:xfrm>
            <a:off x="2300288" y="1700808"/>
            <a:ext cx="4411662" cy="4786313"/>
          </a:xfrm>
          <a:prstGeom prst="rect">
            <a:avLst/>
          </a:prstGeom>
          <a:noFill/>
          <a:ln w="9525">
            <a:noFill/>
            <a:miter lim="800000"/>
            <a:headEnd/>
            <a:tailEnd/>
          </a:ln>
          <a:effectLst/>
        </p:spPr>
      </p:pic>
      <p:sp>
        <p:nvSpPr>
          <p:cNvPr id="67589" name="Text Box 5"/>
          <p:cNvSpPr txBox="1">
            <a:spLocks noChangeArrowheads="1"/>
          </p:cNvSpPr>
          <p:nvPr/>
        </p:nvSpPr>
        <p:spPr bwMode="auto">
          <a:xfrm>
            <a:off x="142844" y="5229200"/>
            <a:ext cx="2627312" cy="830997"/>
          </a:xfrm>
          <a:prstGeom prst="rect">
            <a:avLst/>
          </a:prstGeom>
          <a:noFill/>
          <a:ln w="9525">
            <a:noFill/>
            <a:miter lim="800000"/>
            <a:headEnd/>
            <a:tailEnd/>
          </a:ln>
          <a:effectLst/>
        </p:spPr>
        <p:txBody>
          <a:bodyPr>
            <a:spAutoFit/>
          </a:bodyPr>
          <a:lstStyle/>
          <a:p>
            <a:r>
              <a:rPr lang="en-GB" sz="1600" dirty="0" smtClean="0">
                <a:solidFill>
                  <a:srgbClr val="FFFFFF"/>
                </a:solidFill>
                <a:latin typeface="Arial"/>
              </a:rPr>
              <a:t>Different Wave Approximations</a:t>
            </a:r>
            <a:br>
              <a:rPr lang="en-GB" sz="1600" dirty="0" smtClean="0">
                <a:solidFill>
                  <a:srgbClr val="FFFFFF"/>
                </a:solidFill>
                <a:latin typeface="Arial"/>
              </a:rPr>
            </a:br>
            <a:r>
              <a:rPr lang="en-GB" sz="1600" dirty="0" smtClean="0">
                <a:solidFill>
                  <a:srgbClr val="FFFFFF"/>
                </a:solidFill>
                <a:latin typeface="Arial"/>
              </a:rPr>
              <a:t>Can be Solved</a:t>
            </a:r>
            <a:endParaRPr lang="en-GB" sz="1600" dirty="0">
              <a:solidFill>
                <a:srgbClr val="FFFFFF"/>
              </a:solidFill>
              <a:latin typeface="Arial"/>
            </a:endParaRPr>
          </a:p>
        </p:txBody>
      </p:sp>
      <p:sp>
        <p:nvSpPr>
          <p:cNvPr id="67590" name="Text Box 6"/>
          <p:cNvSpPr txBox="1">
            <a:spLocks noChangeArrowheads="1"/>
          </p:cNvSpPr>
          <p:nvPr/>
        </p:nvSpPr>
        <p:spPr bwMode="auto">
          <a:xfrm>
            <a:off x="6910388" y="2502923"/>
            <a:ext cx="2162175" cy="830997"/>
          </a:xfrm>
          <a:prstGeom prst="rect">
            <a:avLst/>
          </a:prstGeom>
          <a:noFill/>
          <a:ln w="12700">
            <a:noFill/>
            <a:miter lim="800000"/>
            <a:headEnd/>
            <a:tailEnd/>
          </a:ln>
          <a:effectLst/>
        </p:spPr>
        <p:txBody>
          <a:bodyPr anchor="ctr">
            <a:spAutoFit/>
          </a:bodyPr>
          <a:lstStyle/>
          <a:p>
            <a:r>
              <a:rPr lang="en-GB" sz="1600">
                <a:solidFill>
                  <a:srgbClr val="FFFFFF"/>
                </a:solidFill>
                <a:latin typeface="Arial"/>
              </a:rPr>
              <a:t>Specify Global Wave Approximation in This Panel</a:t>
            </a:r>
          </a:p>
        </p:txBody>
      </p:sp>
      <p:sp>
        <p:nvSpPr>
          <p:cNvPr id="67591" name="Text Box 7"/>
          <p:cNvSpPr txBox="1">
            <a:spLocks noChangeArrowheads="1"/>
          </p:cNvSpPr>
          <p:nvPr/>
        </p:nvSpPr>
        <p:spPr bwMode="auto">
          <a:xfrm>
            <a:off x="6759575" y="5013176"/>
            <a:ext cx="2427288" cy="1323439"/>
          </a:xfrm>
          <a:prstGeom prst="rect">
            <a:avLst/>
          </a:prstGeom>
          <a:noFill/>
          <a:ln w="12700">
            <a:noFill/>
            <a:miter lim="800000"/>
            <a:headEnd/>
            <a:tailEnd/>
          </a:ln>
          <a:effectLst/>
        </p:spPr>
        <p:txBody>
          <a:bodyPr anchor="ctr">
            <a:spAutoFit/>
          </a:bodyPr>
          <a:lstStyle/>
          <a:p>
            <a:r>
              <a:rPr lang="en-GB" sz="1600">
                <a:solidFill>
                  <a:srgbClr val="FFFFFF"/>
                </a:solidFill>
                <a:latin typeface="Arial"/>
              </a:rPr>
              <a:t>Kinematic or Diffusive Wave Can be Applied to Steep Channels with no Backwater or Tide Effects</a:t>
            </a:r>
          </a:p>
        </p:txBody>
      </p:sp>
      <p:sp>
        <p:nvSpPr>
          <p:cNvPr id="67592" name="AutoShape 8"/>
          <p:cNvSpPr>
            <a:spLocks noChangeArrowheads="1"/>
          </p:cNvSpPr>
          <p:nvPr/>
        </p:nvSpPr>
        <p:spPr bwMode="auto">
          <a:xfrm>
            <a:off x="6315075" y="2666008"/>
            <a:ext cx="477838" cy="508000"/>
          </a:xfrm>
          <a:prstGeom prst="leftArrow">
            <a:avLst>
              <a:gd name="adj1" fmla="val 50000"/>
              <a:gd name="adj2" fmla="val 25000"/>
            </a:avLst>
          </a:prstGeom>
          <a:solidFill>
            <a:schemeClr val="accent2"/>
          </a:solidFill>
          <a:ln w="9525">
            <a:solidFill>
              <a:schemeClr val="accent2"/>
            </a:solidFill>
            <a:miter lim="800000"/>
            <a:headEnd/>
            <a:tailEnd/>
          </a:ln>
          <a:effectLst/>
        </p:spPr>
        <p:txBody>
          <a:bodyPr wrap="none" anchor="ctr"/>
          <a:lstStyle/>
          <a:p>
            <a:endParaRPr lang="da-DK" sz="1600"/>
          </a:p>
        </p:txBody>
      </p:sp>
      <p:sp>
        <p:nvSpPr>
          <p:cNvPr id="67593" name="Rectangle 9"/>
          <p:cNvSpPr>
            <a:spLocks noChangeArrowheads="1"/>
          </p:cNvSpPr>
          <p:nvPr/>
        </p:nvSpPr>
        <p:spPr bwMode="auto">
          <a:xfrm>
            <a:off x="192088" y="3413721"/>
            <a:ext cx="2031325" cy="1077218"/>
          </a:xfrm>
          <a:prstGeom prst="rect">
            <a:avLst/>
          </a:prstGeom>
          <a:noFill/>
          <a:ln w="9525">
            <a:noFill/>
            <a:miter lim="800000"/>
            <a:headEnd/>
            <a:tailEnd/>
          </a:ln>
          <a:effectLst/>
        </p:spPr>
        <p:txBody>
          <a:bodyPr wrap="none">
            <a:spAutoFit/>
          </a:bodyPr>
          <a:lstStyle/>
          <a:p>
            <a:r>
              <a:rPr lang="en-GB" sz="1600">
                <a:solidFill>
                  <a:srgbClr val="FFFFFF"/>
                </a:solidFill>
                <a:latin typeface="Arial" charset="0"/>
              </a:rPr>
              <a:t>Local Wave</a:t>
            </a:r>
          </a:p>
          <a:p>
            <a:r>
              <a:rPr lang="en-GB" sz="1600">
                <a:solidFill>
                  <a:srgbClr val="FFFFFF"/>
                </a:solidFill>
                <a:latin typeface="Arial" charset="0"/>
              </a:rPr>
              <a:t>Approximations Can</a:t>
            </a:r>
          </a:p>
          <a:p>
            <a:r>
              <a:rPr lang="en-GB" sz="1600">
                <a:solidFill>
                  <a:srgbClr val="FFFFFF"/>
                </a:solidFill>
                <a:latin typeface="Arial" charset="0"/>
              </a:rPr>
              <a:t>be Solved for Whole</a:t>
            </a:r>
          </a:p>
          <a:p>
            <a:r>
              <a:rPr lang="en-GB" sz="1600">
                <a:solidFill>
                  <a:srgbClr val="FFFFFF"/>
                </a:solidFill>
                <a:latin typeface="Arial" charset="0"/>
              </a:rPr>
              <a:t>or Part Branches</a:t>
            </a:r>
            <a:endParaRPr lang="en-US" sz="1600">
              <a:solidFill>
                <a:srgbClr val="FFFFFF"/>
              </a:solidFill>
              <a:latin typeface="Arial" charset="0"/>
            </a:endParaRPr>
          </a:p>
        </p:txBody>
      </p:sp>
      <p:sp>
        <p:nvSpPr>
          <p:cNvPr id="67594" name="AutoShape 10"/>
          <p:cNvSpPr>
            <a:spLocks noChangeArrowheads="1"/>
          </p:cNvSpPr>
          <p:nvPr/>
        </p:nvSpPr>
        <p:spPr bwMode="auto">
          <a:xfrm flipH="1">
            <a:off x="2133600" y="3291483"/>
            <a:ext cx="477838" cy="508000"/>
          </a:xfrm>
          <a:prstGeom prst="leftArrow">
            <a:avLst>
              <a:gd name="adj1" fmla="val 50000"/>
              <a:gd name="adj2" fmla="val 25000"/>
            </a:avLst>
          </a:prstGeom>
          <a:solidFill>
            <a:schemeClr val="accent2"/>
          </a:solidFill>
          <a:ln w="9525">
            <a:solidFill>
              <a:schemeClr val="accent2"/>
            </a:solidFill>
            <a:miter lim="800000"/>
            <a:headEnd/>
            <a:tailEnd/>
          </a:ln>
          <a:effectLst/>
        </p:spPr>
        <p:txBody>
          <a:bodyPr wrap="none" anchor="ctr"/>
          <a:lstStyle/>
          <a:p>
            <a:endParaRPr lang="da-DK" sz="1600"/>
          </a:p>
        </p:txBody>
      </p:sp>
      <p:sp>
        <p:nvSpPr>
          <p:cNvPr id="67595" name="Rectangle 11"/>
          <p:cNvSpPr>
            <a:spLocks noGrp="1" noChangeArrowheads="1"/>
          </p:cNvSpPr>
          <p:nvPr>
            <p:ph type="title"/>
          </p:nvPr>
        </p:nvSpPr>
        <p:spPr>
          <a:noFill/>
          <a:ln/>
        </p:spPr>
        <p:txBody>
          <a:bodyPr/>
          <a:lstStyle/>
          <a:p>
            <a:r>
              <a:rPr lang="da-DK">
                <a:solidFill>
                  <a:srgbClr val="FFFFFF"/>
                </a:solidFill>
              </a:rPr>
              <a:t>HD PARAMETER EDITOR</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Wave Approximation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2"/>
          <a:srcRect l="22910" t="12798" r="22540" b="8368"/>
          <a:stretch>
            <a:fillRect/>
          </a:stretch>
        </p:blipFill>
        <p:spPr bwMode="auto">
          <a:xfrm>
            <a:off x="2300288" y="1772816"/>
            <a:ext cx="4411662" cy="4786313"/>
          </a:xfrm>
          <a:prstGeom prst="rect">
            <a:avLst/>
          </a:prstGeom>
          <a:noFill/>
          <a:ln w="9525">
            <a:noFill/>
            <a:miter lim="800000"/>
            <a:headEnd/>
            <a:tailEnd/>
          </a:ln>
          <a:effectLst/>
        </p:spPr>
      </p:pic>
      <p:sp>
        <p:nvSpPr>
          <p:cNvPr id="68613" name="Text Box 5"/>
          <p:cNvSpPr txBox="1">
            <a:spLocks noChangeArrowheads="1"/>
          </p:cNvSpPr>
          <p:nvPr/>
        </p:nvSpPr>
        <p:spPr bwMode="auto">
          <a:xfrm>
            <a:off x="271462" y="5229200"/>
            <a:ext cx="2028825" cy="830997"/>
          </a:xfrm>
          <a:prstGeom prst="rect">
            <a:avLst/>
          </a:prstGeom>
          <a:noFill/>
          <a:ln w="9525">
            <a:noFill/>
            <a:miter lim="800000"/>
            <a:headEnd/>
            <a:tailEnd/>
          </a:ln>
          <a:effectLst/>
        </p:spPr>
        <p:txBody>
          <a:bodyPr wrap="square">
            <a:spAutoFit/>
          </a:bodyPr>
          <a:lstStyle/>
          <a:p>
            <a:r>
              <a:rPr lang="en-GB" sz="1600" dirty="0" smtClean="0">
                <a:solidFill>
                  <a:srgbClr val="FFFFFF"/>
                </a:solidFill>
                <a:latin typeface="Arial"/>
              </a:rPr>
              <a:t>Default</a:t>
            </a:r>
          </a:p>
          <a:p>
            <a:r>
              <a:rPr lang="en-GB" sz="1600" dirty="0" smtClean="0">
                <a:solidFill>
                  <a:srgbClr val="FFFFFF"/>
                </a:solidFill>
                <a:latin typeface="Arial"/>
              </a:rPr>
              <a:t>Simulation Constants</a:t>
            </a:r>
            <a:endParaRPr lang="en-GB" sz="1600" dirty="0">
              <a:solidFill>
                <a:srgbClr val="FFFFFF"/>
              </a:solidFill>
              <a:latin typeface="Arial"/>
            </a:endParaRPr>
          </a:p>
        </p:txBody>
      </p:sp>
      <p:sp>
        <p:nvSpPr>
          <p:cNvPr id="68614" name="Text Box 6"/>
          <p:cNvSpPr txBox="1">
            <a:spLocks noChangeArrowheads="1"/>
          </p:cNvSpPr>
          <p:nvPr/>
        </p:nvSpPr>
        <p:spPr bwMode="auto">
          <a:xfrm>
            <a:off x="6759575" y="5538793"/>
            <a:ext cx="2427288" cy="830997"/>
          </a:xfrm>
          <a:prstGeom prst="rect">
            <a:avLst/>
          </a:prstGeom>
          <a:noFill/>
          <a:ln w="12700">
            <a:noFill/>
            <a:miter lim="800000"/>
            <a:headEnd/>
            <a:tailEnd/>
          </a:ln>
          <a:effectLst/>
        </p:spPr>
        <p:txBody>
          <a:bodyPr anchor="ctr">
            <a:spAutoFit/>
          </a:bodyPr>
          <a:lstStyle/>
          <a:p>
            <a:r>
              <a:rPr lang="en-GB" sz="1600">
                <a:solidFill>
                  <a:srgbClr val="FFFFFF"/>
                </a:solidFill>
                <a:latin typeface="Arial"/>
              </a:rPr>
              <a:t>Delta and Zeta Min</a:t>
            </a:r>
          </a:p>
          <a:p>
            <a:r>
              <a:rPr lang="en-GB" sz="1600">
                <a:solidFill>
                  <a:srgbClr val="FFFFFF"/>
                </a:solidFill>
                <a:latin typeface="Arial"/>
              </a:rPr>
              <a:t>can be used to</a:t>
            </a:r>
            <a:br>
              <a:rPr lang="en-GB" sz="1600">
                <a:solidFill>
                  <a:srgbClr val="FFFFFF"/>
                </a:solidFill>
                <a:latin typeface="Arial"/>
              </a:rPr>
            </a:br>
            <a:r>
              <a:rPr lang="en-GB" sz="1600">
                <a:solidFill>
                  <a:srgbClr val="FFFFFF"/>
                </a:solidFill>
                <a:latin typeface="Arial"/>
              </a:rPr>
              <a:t>Improve Model Stability</a:t>
            </a:r>
          </a:p>
        </p:txBody>
      </p:sp>
      <p:sp>
        <p:nvSpPr>
          <p:cNvPr id="68615" name="Rectangle 7"/>
          <p:cNvSpPr>
            <a:spLocks noGrp="1" noChangeArrowheads="1"/>
          </p:cNvSpPr>
          <p:nvPr>
            <p:ph type="title"/>
          </p:nvPr>
        </p:nvSpPr>
        <p:spPr>
          <a:noFill/>
          <a:ln/>
        </p:spPr>
        <p:txBody>
          <a:bodyPr/>
          <a:lstStyle/>
          <a:p>
            <a:r>
              <a:rPr lang="da-DK" dirty="0">
                <a:solidFill>
                  <a:srgbClr val="FFFFFF"/>
                </a:solidFill>
              </a:rPr>
              <a:t>HD PARAMETER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Default Values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2"/>
          <a:srcRect l="22910" t="12798" r="22540" b="8368"/>
          <a:stretch>
            <a:fillRect/>
          </a:stretch>
        </p:blipFill>
        <p:spPr bwMode="auto">
          <a:xfrm>
            <a:off x="2300288" y="1667023"/>
            <a:ext cx="4411662" cy="4786313"/>
          </a:xfrm>
          <a:prstGeom prst="rect">
            <a:avLst/>
          </a:prstGeom>
          <a:noFill/>
          <a:ln w="9525">
            <a:noFill/>
            <a:miter lim="800000"/>
            <a:headEnd/>
            <a:tailEnd/>
          </a:ln>
          <a:effectLst/>
        </p:spPr>
      </p:pic>
      <p:sp>
        <p:nvSpPr>
          <p:cNvPr id="69637" name="Text Box 5"/>
          <p:cNvSpPr txBox="1">
            <a:spLocks noChangeArrowheads="1"/>
          </p:cNvSpPr>
          <p:nvPr/>
        </p:nvSpPr>
        <p:spPr bwMode="auto">
          <a:xfrm>
            <a:off x="6794500" y="1802229"/>
            <a:ext cx="2095500" cy="1323439"/>
          </a:xfrm>
          <a:prstGeom prst="rect">
            <a:avLst/>
          </a:prstGeom>
          <a:noFill/>
          <a:ln w="12700">
            <a:noFill/>
            <a:miter lim="800000"/>
            <a:headEnd/>
            <a:tailEnd/>
          </a:ln>
          <a:effectLst/>
        </p:spPr>
        <p:txBody>
          <a:bodyPr anchor="ctr">
            <a:spAutoFit/>
          </a:bodyPr>
          <a:lstStyle/>
          <a:p>
            <a:pPr defTabSz="762000" eaLnBrk="0" hangingPunct="0"/>
            <a:r>
              <a:rPr lang="en-GB" sz="1600">
                <a:solidFill>
                  <a:srgbClr val="FFFFFF"/>
                </a:solidFill>
                <a:latin typeface="Arial"/>
              </a:rPr>
              <a:t>Mark the check</a:t>
            </a:r>
          </a:p>
          <a:p>
            <a:pPr defTabSz="762000" eaLnBrk="0" hangingPunct="0"/>
            <a:r>
              <a:rPr lang="en-GB" sz="1600">
                <a:solidFill>
                  <a:srgbClr val="FFFFFF"/>
                </a:solidFill>
                <a:latin typeface="Arial"/>
              </a:rPr>
              <a:t>boxes to save additional information to the result file</a:t>
            </a:r>
          </a:p>
        </p:txBody>
      </p:sp>
      <p:sp>
        <p:nvSpPr>
          <p:cNvPr id="69638" name="Text Box 6"/>
          <p:cNvSpPr txBox="1">
            <a:spLocks noChangeArrowheads="1"/>
          </p:cNvSpPr>
          <p:nvPr/>
        </p:nvSpPr>
        <p:spPr bwMode="auto">
          <a:xfrm>
            <a:off x="6791325" y="4653136"/>
            <a:ext cx="1744663" cy="1569660"/>
          </a:xfrm>
          <a:prstGeom prst="rect">
            <a:avLst/>
          </a:prstGeom>
          <a:noFill/>
          <a:ln w="12700">
            <a:noFill/>
            <a:miter lim="800000"/>
            <a:headEnd/>
            <a:tailEnd/>
          </a:ln>
          <a:effectLst/>
        </p:spPr>
        <p:txBody>
          <a:bodyPr anchor="ctr">
            <a:spAutoFit/>
          </a:bodyPr>
          <a:lstStyle/>
          <a:p>
            <a:r>
              <a:rPr lang="en-GB" sz="1600">
                <a:solidFill>
                  <a:srgbClr val="FFFFFF"/>
                </a:solidFill>
                <a:latin typeface="Arial"/>
              </a:rPr>
              <a:t>Separate File is Created with “HDAdd” added to the Name Specified in the Simulation Editor</a:t>
            </a:r>
          </a:p>
        </p:txBody>
      </p:sp>
      <p:sp>
        <p:nvSpPr>
          <p:cNvPr id="69639" name="Rectangle 7"/>
          <p:cNvSpPr>
            <a:spLocks noGrp="1" noChangeArrowheads="1"/>
          </p:cNvSpPr>
          <p:nvPr>
            <p:ph type="title"/>
          </p:nvPr>
        </p:nvSpPr>
        <p:spPr>
          <a:noFill/>
          <a:ln/>
        </p:spPr>
        <p:txBody>
          <a:bodyPr/>
          <a:lstStyle/>
          <a:p>
            <a:r>
              <a:rPr lang="da-DK" dirty="0">
                <a:solidFill>
                  <a:srgbClr val="FFFFFF"/>
                </a:solidFill>
              </a:rPr>
              <a:t>HD PARAMETER EDITOR</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Additional Output Tab</a:t>
            </a:r>
          </a:p>
          <a:p>
            <a:pPr marL="0" indent="0">
              <a:buNone/>
            </a:pPr>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260</TotalTime>
  <Words>559</Words>
  <Application>Microsoft Office PowerPoint</Application>
  <PresentationFormat>On-screen Show (4:3)</PresentationFormat>
  <Paragraphs>154</Paragraphs>
  <Slides>18</Slides>
  <Notes>0</Notes>
  <HiddenSlides>5</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MIKEPowerPointForTransfer_4-3</vt:lpstr>
      <vt:lpstr>MIKE 11</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lpstr>HD PARAMETER EDITOR</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HD PARAMETER EDITOR</dc:title>
  <dc:creator>DHI (JSL)</dc:creator>
  <cp:lastModifiedBy>Julie Landrein</cp:lastModifiedBy>
  <cp:revision>40</cp:revision>
  <dcterms:created xsi:type="dcterms:W3CDTF">2008-03-26T12:56:37Z</dcterms:created>
  <dcterms:modified xsi:type="dcterms:W3CDTF">2013-04-04T09:45:44Z</dcterms:modified>
</cp:coreProperties>
</file>